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6"/>
  </p:notesMasterIdLst>
  <p:handoutMasterIdLst>
    <p:handoutMasterId r:id="rId47"/>
  </p:handoutMasterIdLst>
  <p:sldIdLst>
    <p:sldId id="256" r:id="rId2"/>
    <p:sldId id="257" r:id="rId3"/>
    <p:sldId id="258" r:id="rId4"/>
    <p:sldId id="259" r:id="rId5"/>
    <p:sldId id="263" r:id="rId6"/>
    <p:sldId id="260" r:id="rId7"/>
    <p:sldId id="261" r:id="rId8"/>
    <p:sldId id="262" r:id="rId9"/>
    <p:sldId id="264" r:id="rId10"/>
    <p:sldId id="265" r:id="rId11"/>
    <p:sldId id="266" r:id="rId12"/>
    <p:sldId id="290" r:id="rId13"/>
    <p:sldId id="267" r:id="rId14"/>
    <p:sldId id="293" r:id="rId15"/>
    <p:sldId id="268" r:id="rId16"/>
    <p:sldId id="269" r:id="rId17"/>
    <p:sldId id="288" r:id="rId18"/>
    <p:sldId id="270" r:id="rId19"/>
    <p:sldId id="271" r:id="rId20"/>
    <p:sldId id="294" r:id="rId21"/>
    <p:sldId id="291" r:id="rId22"/>
    <p:sldId id="272" r:id="rId23"/>
    <p:sldId id="292" r:id="rId24"/>
    <p:sldId id="273" r:id="rId25"/>
    <p:sldId id="282" r:id="rId26"/>
    <p:sldId id="275" r:id="rId27"/>
    <p:sldId id="276" r:id="rId28"/>
    <p:sldId id="277" r:id="rId29"/>
    <p:sldId id="278" r:id="rId30"/>
    <p:sldId id="284" r:id="rId31"/>
    <p:sldId id="283" r:id="rId32"/>
    <p:sldId id="295" r:id="rId33"/>
    <p:sldId id="296" r:id="rId34"/>
    <p:sldId id="300" r:id="rId35"/>
    <p:sldId id="297" r:id="rId36"/>
    <p:sldId id="298" r:id="rId37"/>
    <p:sldId id="285" r:id="rId38"/>
    <p:sldId id="286" r:id="rId39"/>
    <p:sldId id="287" r:id="rId40"/>
    <p:sldId id="301" r:id="rId41"/>
    <p:sldId id="279" r:id="rId42"/>
    <p:sldId id="280" r:id="rId43"/>
    <p:sldId id="281" r:id="rId44"/>
    <p:sldId id="299" r:id="rId45"/>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28" autoAdjust="0"/>
  </p:normalViewPr>
  <p:slideViewPr>
    <p:cSldViewPr>
      <p:cViewPr varScale="1">
        <p:scale>
          <a:sx n="49" d="100"/>
          <a:sy n="49" d="100"/>
        </p:scale>
        <p:origin x="107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Harrison" userId="48528489-191b-42e1-bfa2-2006e5b7a95e" providerId="ADAL" clId="{2536BA23-1D90-479C-A7C7-898209D108A5}"/>
    <pc:docChg chg="custSel addSld delSld modSld">
      <pc:chgData name="Neil Harrison" userId="48528489-191b-42e1-bfa2-2006e5b7a95e" providerId="ADAL" clId="{2536BA23-1D90-479C-A7C7-898209D108A5}" dt="2022-09-22T22:56:49.864" v="488" actId="20577"/>
      <pc:docMkLst>
        <pc:docMk/>
      </pc:docMkLst>
      <pc:sldChg chg="modSp mod modNotesTx">
        <pc:chgData name="Neil Harrison" userId="48528489-191b-42e1-bfa2-2006e5b7a95e" providerId="ADAL" clId="{2536BA23-1D90-479C-A7C7-898209D108A5}" dt="2022-09-21T15:32:33.403" v="33" actId="20577"/>
        <pc:sldMkLst>
          <pc:docMk/>
          <pc:sldMk cId="0" sldId="287"/>
        </pc:sldMkLst>
        <pc:spChg chg="mod">
          <ac:chgData name="Neil Harrison" userId="48528489-191b-42e1-bfa2-2006e5b7a95e" providerId="ADAL" clId="{2536BA23-1D90-479C-A7C7-898209D108A5}" dt="2022-09-21T15:31:29.603" v="4" actId="20577"/>
          <ac:spMkLst>
            <pc:docMk/>
            <pc:sldMk cId="0" sldId="287"/>
            <ac:spMk id="40963" creationId="{00000000-0000-0000-0000-000000000000}"/>
          </ac:spMkLst>
        </pc:spChg>
      </pc:sldChg>
      <pc:sldChg chg="modSp del mod modNotesTx">
        <pc:chgData name="Neil Harrison" userId="48528489-191b-42e1-bfa2-2006e5b7a95e" providerId="ADAL" clId="{2536BA23-1D90-479C-A7C7-898209D108A5}" dt="2022-09-22T22:56:39.983" v="486" actId="47"/>
        <pc:sldMkLst>
          <pc:docMk/>
          <pc:sldMk cId="0" sldId="289"/>
        </pc:sldMkLst>
        <pc:spChg chg="mod">
          <ac:chgData name="Neil Harrison" userId="48528489-191b-42e1-bfa2-2006e5b7a95e" providerId="ADAL" clId="{2536BA23-1D90-479C-A7C7-898209D108A5}" dt="2022-09-21T15:36:11.917" v="112" actId="20577"/>
          <ac:spMkLst>
            <pc:docMk/>
            <pc:sldMk cId="0" sldId="289"/>
            <ac:spMk id="35843" creationId="{00000000-0000-0000-0000-000000000000}"/>
          </ac:spMkLst>
        </pc:spChg>
      </pc:sldChg>
      <pc:sldChg chg="modSp add mod">
        <pc:chgData name="Neil Harrison" userId="48528489-191b-42e1-bfa2-2006e5b7a95e" providerId="ADAL" clId="{2536BA23-1D90-479C-A7C7-898209D108A5}" dt="2022-09-22T22:56:49.864" v="488" actId="20577"/>
        <pc:sldMkLst>
          <pc:docMk/>
          <pc:sldMk cId="1490537779" sldId="301"/>
        </pc:sldMkLst>
        <pc:spChg chg="mod">
          <ac:chgData name="Neil Harrison" userId="48528489-191b-42e1-bfa2-2006e5b7a95e" providerId="ADAL" clId="{2536BA23-1D90-479C-A7C7-898209D108A5}" dt="2022-09-22T22:56:49.864" v="488" actId="20577"/>
          <ac:spMkLst>
            <pc:docMk/>
            <pc:sldMk cId="1490537779" sldId="301"/>
            <ac:spMk id="4198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45059" name="Rectangle 3"/>
          <p:cNvSpPr>
            <a:spLocks noGrp="1" noChangeArrowheads="1"/>
          </p:cNvSpPr>
          <p:nvPr>
            <p:ph type="dt" sz="quarter"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45060" name="Rectangle 4"/>
          <p:cNvSpPr>
            <a:spLocks noGrp="1" noChangeArrowheads="1"/>
          </p:cNvSpPr>
          <p:nvPr>
            <p:ph type="ftr" sz="quarter" idx="2"/>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45061" name="Rectangle 5"/>
          <p:cNvSpPr>
            <a:spLocks noGrp="1" noChangeArrowheads="1"/>
          </p:cNvSpPr>
          <p:nvPr>
            <p:ph type="sldNum" sz="quarter" idx="3"/>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AD1CFEA-32D2-4CF9-9BF1-14F9D30B1EC8}" type="slidenum">
              <a:rPr lang="en-US"/>
              <a:pPr>
                <a:defRPr/>
              </a:pPr>
              <a:t>‹#›</a:t>
            </a:fld>
            <a:endParaRPr lang="en-US"/>
          </a:p>
        </p:txBody>
      </p:sp>
    </p:spTree>
    <p:extLst>
      <p:ext uri="{BB962C8B-B14F-4D97-AF65-F5344CB8AC3E}">
        <p14:creationId xmlns:p14="http://schemas.microsoft.com/office/powerpoint/2010/main" val="2835571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8C38C3AB-3077-4E5E-AB41-9E066958D63D}" type="datetimeFigureOut">
              <a:rPr lang="en-US" smtClean="0"/>
              <a:t>9/22/2022</a:t>
            </a:fld>
            <a:endParaRPr lang="en-US"/>
          </a:p>
        </p:txBody>
      </p:sp>
      <p:sp>
        <p:nvSpPr>
          <p:cNvPr id="4" name="Slide Image Placeholder 3"/>
          <p:cNvSpPr>
            <a:spLocks noGrp="1" noRot="1" noChangeAspect="1"/>
          </p:cNvSpPr>
          <p:nvPr>
            <p:ph type="sldImg" idx="2"/>
          </p:nvPr>
        </p:nvSpPr>
        <p:spPr>
          <a:xfrm>
            <a:off x="13382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54763091-1289-4DC7-9DD4-FA8AE4C4B6B6}" type="slidenum">
              <a:rPr lang="en-US" smtClean="0"/>
              <a:t>‹#›</a:t>
            </a:fld>
            <a:endParaRPr lang="en-US"/>
          </a:p>
        </p:txBody>
      </p:sp>
    </p:spTree>
    <p:extLst>
      <p:ext uri="{BB962C8B-B14F-4D97-AF65-F5344CB8AC3E}">
        <p14:creationId xmlns:p14="http://schemas.microsoft.com/office/powerpoint/2010/main" val="3588698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should not be a settable attribute.  (See text on p. 99 and at top of page 107.)</a:t>
            </a:r>
          </a:p>
          <a:p>
            <a:r>
              <a:rPr lang="en-US" dirty="0"/>
              <a:t>It shows the inherent problems with getters and setters</a:t>
            </a:r>
          </a:p>
        </p:txBody>
      </p:sp>
      <p:sp>
        <p:nvSpPr>
          <p:cNvPr id="4" name="Slide Number Placeholder 3"/>
          <p:cNvSpPr>
            <a:spLocks noGrp="1"/>
          </p:cNvSpPr>
          <p:nvPr>
            <p:ph type="sldNum" sz="quarter" idx="10"/>
          </p:nvPr>
        </p:nvSpPr>
        <p:spPr/>
        <p:txBody>
          <a:bodyPr/>
          <a:lstStyle/>
          <a:p>
            <a:fld id="{54763091-1289-4DC7-9DD4-FA8AE4C4B6B6}" type="slidenum">
              <a:rPr lang="en-US" smtClean="0"/>
              <a:t>37</a:t>
            </a:fld>
            <a:endParaRPr lang="en-US"/>
          </a:p>
        </p:txBody>
      </p:sp>
    </p:spTree>
    <p:extLst>
      <p:ext uri="{BB962C8B-B14F-4D97-AF65-F5344CB8AC3E}">
        <p14:creationId xmlns:p14="http://schemas.microsoft.com/office/powerpoint/2010/main" val="346544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IsBlack</a:t>
            </a:r>
            <a:r>
              <a:rPr lang="en-US" dirty="0"/>
              <a:t>: bad design because it means the base object has to know about</a:t>
            </a:r>
            <a:r>
              <a:rPr lang="en-US" baseline="0" dirty="0"/>
              <a:t> decoration. Violates all sorts of principles (mainly the Dependency Inversion Principle in some way, also Open-Closed Principle)</a:t>
            </a:r>
          </a:p>
          <a:p>
            <a:r>
              <a:rPr lang="en-US" baseline="0" dirty="0"/>
              <a:t>IsBlack2: better, but has problems too.</a:t>
            </a:r>
            <a:endParaRPr lang="en-US" dirty="0"/>
          </a:p>
        </p:txBody>
      </p:sp>
      <p:sp>
        <p:nvSpPr>
          <p:cNvPr id="4" name="Slide Number Placeholder 3"/>
          <p:cNvSpPr>
            <a:spLocks noGrp="1"/>
          </p:cNvSpPr>
          <p:nvPr>
            <p:ph type="sldNum" sz="quarter" idx="10"/>
          </p:nvPr>
        </p:nvSpPr>
        <p:spPr/>
        <p:txBody>
          <a:bodyPr/>
          <a:lstStyle/>
          <a:p>
            <a:fld id="{54763091-1289-4DC7-9DD4-FA8AE4C4B6B6}" type="slidenum">
              <a:rPr lang="en-US" smtClean="0"/>
              <a:t>39</a:t>
            </a:fld>
            <a:endParaRPr lang="en-US"/>
          </a:p>
        </p:txBody>
      </p:sp>
    </p:spTree>
    <p:extLst>
      <p:ext uri="{BB962C8B-B14F-4D97-AF65-F5344CB8AC3E}">
        <p14:creationId xmlns:p14="http://schemas.microsoft.com/office/powerpoint/2010/main" val="125064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just added a method to the base class for the purpose of giving information to the decorators!</a:t>
            </a:r>
          </a:p>
          <a:p>
            <a:r>
              <a:rPr lang="en-US" baseline="0" dirty="0"/>
              <a:t>Wow, this violates the Open-Closed principle!</a:t>
            </a:r>
            <a:endParaRPr lang="en-US" dirty="0"/>
          </a:p>
        </p:txBody>
      </p:sp>
      <p:sp>
        <p:nvSpPr>
          <p:cNvPr id="4" name="Slide Number Placeholder 3"/>
          <p:cNvSpPr>
            <a:spLocks noGrp="1"/>
          </p:cNvSpPr>
          <p:nvPr>
            <p:ph type="sldNum" sz="quarter" idx="10"/>
          </p:nvPr>
        </p:nvSpPr>
        <p:spPr/>
        <p:txBody>
          <a:bodyPr/>
          <a:lstStyle/>
          <a:p>
            <a:fld id="{54763091-1289-4DC7-9DD4-FA8AE4C4B6B6}" type="slidenum">
              <a:rPr lang="en-US" smtClean="0"/>
              <a:t>40</a:t>
            </a:fld>
            <a:endParaRPr lang="en-US"/>
          </a:p>
        </p:txBody>
      </p:sp>
    </p:spTree>
    <p:extLst>
      <p:ext uri="{BB962C8B-B14F-4D97-AF65-F5344CB8AC3E}">
        <p14:creationId xmlns:p14="http://schemas.microsoft.com/office/powerpoint/2010/main" val="10605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grpSp>
      </p:grpSp>
      <p:sp>
        <p:nvSpPr>
          <p:cNvPr id="513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a:t>Click to edit Master title style</a:t>
            </a:r>
          </a:p>
        </p:txBody>
      </p:sp>
      <p:sp>
        <p:nvSpPr>
          <p:cNvPr id="514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a:lvl1pPr>
          </a:lstStyle>
          <a:p>
            <a:pPr>
              <a:defRPr/>
            </a:pPr>
            <a:endParaRPr lang="en-US"/>
          </a:p>
        </p:txBody>
      </p:sp>
      <p:sp>
        <p:nvSpPr>
          <p:cNvPr id="20" name="Rectangle 18"/>
          <p:cNvSpPr>
            <a:spLocks noGrp="1" noChangeArrowheads="1"/>
          </p:cNvSpPr>
          <p:nvPr>
            <p:ph type="sldNum" sz="quarter" idx="12"/>
          </p:nvPr>
        </p:nvSpPr>
        <p:spPr/>
        <p:txBody>
          <a:bodyPr/>
          <a:lstStyle>
            <a:lvl1pPr>
              <a:defRPr/>
            </a:lvl1pPr>
          </a:lstStyle>
          <a:p>
            <a:pPr>
              <a:defRPr/>
            </a:pPr>
            <a:fld id="{DBAA2604-3CBB-4093-8E3A-E1AE887FA0DE}" type="slidenum">
              <a:rPr lang="en-US"/>
              <a:pPr>
                <a:defRPr/>
              </a:pPr>
              <a:t>‹#›</a:t>
            </a:fld>
            <a:endParaRPr lang="en-US"/>
          </a:p>
        </p:txBody>
      </p:sp>
    </p:spTree>
    <p:extLst>
      <p:ext uri="{BB962C8B-B14F-4D97-AF65-F5344CB8AC3E}">
        <p14:creationId xmlns:p14="http://schemas.microsoft.com/office/powerpoint/2010/main" val="381001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975C7045-89B5-4496-BB7A-A51A8BA69B77}"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0534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116DA6B2-8508-476C-8BDA-C10155ED61CA}"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7145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A1CDA66-AAB9-40A1-A52D-CD6D108D0377}"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0426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D8A4EAD-A2BD-45B0-BF00-934035DC2FD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9481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D7FDE771-2D1B-4B53-90A1-7BA29F8E0789}"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73830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64E069D-0236-44A7-BE59-B297433A1A1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1655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6AABAED4-8AD1-4455-BCA6-30889659BFE7}"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5862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EA994014-555A-47D5-8554-65AA143A2096}"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66149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5F7DC54-778E-48A0-86E6-859A9A839BA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51715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7A950E2-08C9-4269-8EB3-5345F7158260}"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28216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4099"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654AA777-CFEB-4431-8311-57D8964CE05F}"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alt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12"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68"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stanpacnet.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a:t>Design Patterns</a:t>
            </a:r>
          </a:p>
        </p:txBody>
      </p:sp>
      <p:sp>
        <p:nvSpPr>
          <p:cNvPr id="3075" name="Rectangle 3"/>
          <p:cNvSpPr>
            <a:spLocks noGrp="1" noChangeArrowheads="1"/>
          </p:cNvSpPr>
          <p:nvPr>
            <p:ph type="subTitle" idx="1"/>
          </p:nvPr>
        </p:nvSpPr>
        <p:spPr/>
        <p:txBody>
          <a:bodyPr/>
          <a:lstStyle/>
          <a:p>
            <a:pPr eaLnBrk="1" hangingPunct="1"/>
            <a:r>
              <a:rPr lang="en-US" altLang="en-US"/>
              <a:t>Chapter 3</a:t>
            </a:r>
          </a:p>
        </p:txBody>
      </p:sp>
      <p:sp>
        <p:nvSpPr>
          <p:cNvPr id="2" name="Slide Number Placeholder 1"/>
          <p:cNvSpPr>
            <a:spLocks noGrp="1"/>
          </p:cNvSpPr>
          <p:nvPr>
            <p:ph type="sldNum" sz="quarter" idx="12"/>
          </p:nvPr>
        </p:nvSpPr>
        <p:spPr/>
        <p:txBody>
          <a:bodyPr/>
          <a:lstStyle/>
          <a:p>
            <a:pPr>
              <a:defRPr/>
            </a:pPr>
            <a:fld id="{DBAA2604-3CBB-4093-8E3A-E1AE887FA0DE}"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Definitely Counting Classes</a:t>
            </a:r>
          </a:p>
        </p:txBody>
      </p:sp>
      <p:sp>
        <p:nvSpPr>
          <p:cNvPr id="12291" name="Rectangle 3"/>
          <p:cNvSpPr>
            <a:spLocks noGrp="1" noChangeArrowheads="1"/>
          </p:cNvSpPr>
          <p:nvPr>
            <p:ph type="body" idx="1"/>
          </p:nvPr>
        </p:nvSpPr>
        <p:spPr/>
        <p:txBody>
          <a:bodyPr/>
          <a:lstStyle/>
          <a:p>
            <a:pPr eaLnBrk="1" hangingPunct="1"/>
            <a:r>
              <a:rPr lang="en-US" altLang="en-US" sz="2800"/>
              <a:t>1 (= C(3,0)) for the root</a:t>
            </a:r>
          </a:p>
          <a:p>
            <a:pPr eaLnBrk="1" hangingPunct="1"/>
            <a:r>
              <a:rPr lang="en-US" altLang="en-US" sz="2800"/>
              <a:t>3 (= C(3,1)) for the first row</a:t>
            </a:r>
          </a:p>
          <a:p>
            <a:pPr lvl="1" eaLnBrk="1" hangingPunct="1"/>
            <a:r>
              <a:rPr lang="en-US" altLang="en-US" sz="2400"/>
              <a:t>Single-featured</a:t>
            </a:r>
          </a:p>
          <a:p>
            <a:pPr eaLnBrk="1" hangingPunct="1"/>
            <a:r>
              <a:rPr lang="en-US" altLang="en-US" sz="2800"/>
              <a:t>3 (= C(3,2)) for the second “row”</a:t>
            </a:r>
          </a:p>
          <a:p>
            <a:pPr lvl="1" eaLnBrk="1" hangingPunct="1"/>
            <a:r>
              <a:rPr lang="en-US" altLang="en-US" sz="2400"/>
              <a:t>Double-featured</a:t>
            </a:r>
          </a:p>
          <a:p>
            <a:pPr eaLnBrk="1" hangingPunct="1"/>
            <a:r>
              <a:rPr lang="en-US" altLang="en-US" sz="2800"/>
              <a:t>1 (= C(3,3)) for the leaf</a:t>
            </a:r>
          </a:p>
          <a:p>
            <a:pPr lvl="1" eaLnBrk="1" hangingPunct="1"/>
            <a:r>
              <a:rPr lang="en-US" altLang="en-US" sz="2400"/>
              <a:t>All three</a:t>
            </a:r>
          </a:p>
          <a:p>
            <a:pPr eaLnBrk="1" hangingPunct="1"/>
            <a:r>
              <a:rPr lang="en-US" altLang="en-US" sz="2800"/>
              <a:t>Total of 8</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t>Looking Ahead</a:t>
            </a:r>
          </a:p>
        </p:txBody>
      </p:sp>
      <p:sp>
        <p:nvSpPr>
          <p:cNvPr id="13315" name="Rectangle 3"/>
          <p:cNvSpPr>
            <a:spLocks noGrp="1" noChangeArrowheads="1"/>
          </p:cNvSpPr>
          <p:nvPr>
            <p:ph type="body" idx="1"/>
          </p:nvPr>
        </p:nvSpPr>
        <p:spPr/>
        <p:txBody>
          <a:bodyPr/>
          <a:lstStyle/>
          <a:p>
            <a:pPr eaLnBrk="1" hangingPunct="1"/>
            <a:r>
              <a:rPr lang="en-US" altLang="en-US"/>
              <a:t>C(n,0) + C(n,1) + … + C(n, n-1) + C(n, n)</a:t>
            </a:r>
          </a:p>
          <a:p>
            <a:pPr eaLnBrk="1" hangingPunct="1"/>
            <a:r>
              <a:rPr lang="en-US" altLang="en-US"/>
              <a:t>Equals 2</a:t>
            </a:r>
            <a:r>
              <a:rPr lang="en-US" altLang="en-US" baseline="30000"/>
              <a:t>n</a:t>
            </a:r>
          </a:p>
          <a:p>
            <a:pPr eaLnBrk="1" hangingPunct="1"/>
            <a:r>
              <a:rPr lang="en-US" altLang="en-US"/>
              <a:t>Can anyone say “combinatorial explosion”?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a:t>An Alternative?</a:t>
            </a:r>
          </a:p>
        </p:txBody>
      </p:sp>
      <p:sp>
        <p:nvSpPr>
          <p:cNvPr id="3" name="Content Placeholder 2"/>
          <p:cNvSpPr>
            <a:spLocks noGrp="1"/>
          </p:cNvSpPr>
          <p:nvPr>
            <p:ph idx="1"/>
          </p:nvPr>
        </p:nvSpPr>
        <p:spPr/>
        <p:txBody>
          <a:bodyPr/>
          <a:lstStyle/>
          <a:p>
            <a:pPr eaLnBrk="1" hangingPunct="1"/>
            <a:r>
              <a:rPr lang="en-US" altLang="en-US"/>
              <a:t>Maybe it would be better to avoid the inheritance web, and have a single level (broad) hierarchy</a:t>
            </a:r>
          </a:p>
          <a:p>
            <a:pPr lvl="1" eaLnBrk="1" hangingPunct="1"/>
            <a:r>
              <a:rPr lang="en-US" altLang="en-US"/>
              <a:t>It gets rid of MI!</a:t>
            </a:r>
          </a:p>
          <a:p>
            <a:pPr lvl="1" eaLnBrk="1" hangingPunct="1"/>
            <a:r>
              <a:rPr lang="en-US" altLang="en-US"/>
              <a:t>What do we lose?</a:t>
            </a:r>
          </a:p>
          <a:p>
            <a:pPr eaLnBrk="1" hangingPunct="1"/>
            <a:r>
              <a:rPr lang="en-US" altLang="en-US"/>
              <a:t>How many classes are needed?</a:t>
            </a:r>
          </a:p>
          <a:p>
            <a:pPr lvl="1" eaLnBrk="1" hangingPunct="1"/>
            <a:r>
              <a:rPr lang="en-US" altLang="en-US"/>
              <a:t>The same number! No fewer!</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t>Starbuzz Coffee</a:t>
            </a:r>
          </a:p>
        </p:txBody>
      </p:sp>
      <p:sp>
        <p:nvSpPr>
          <p:cNvPr id="20483" name="Rectangle 3"/>
          <p:cNvSpPr>
            <a:spLocks noGrp="1" noChangeArrowheads="1"/>
          </p:cNvSpPr>
          <p:nvPr>
            <p:ph type="body" idx="1"/>
          </p:nvPr>
        </p:nvSpPr>
        <p:spPr/>
        <p:txBody>
          <a:bodyPr/>
          <a:lstStyle/>
          <a:p>
            <a:pPr eaLnBrk="1" hangingPunct="1">
              <a:lnSpc>
                <a:spcPct val="90000"/>
              </a:lnSpc>
            </a:pPr>
            <a:r>
              <a:rPr lang="en-US" altLang="en-US" dirty="0"/>
              <a:t>Has 4 concrete specializations of the </a:t>
            </a:r>
            <a:r>
              <a:rPr lang="en-US" altLang="en-US" b="1" dirty="0"/>
              <a:t>Beverage</a:t>
            </a:r>
            <a:r>
              <a:rPr lang="en-US" altLang="en-US" dirty="0"/>
              <a:t> type</a:t>
            </a:r>
          </a:p>
          <a:p>
            <a:pPr lvl="1" eaLnBrk="1" hangingPunct="1">
              <a:lnSpc>
                <a:spcPct val="90000"/>
              </a:lnSpc>
            </a:pPr>
            <a:r>
              <a:rPr lang="en-US" altLang="en-US" b="1" dirty="0" err="1"/>
              <a:t>HouseBlend</a:t>
            </a:r>
            <a:r>
              <a:rPr lang="en-US" altLang="en-US" dirty="0"/>
              <a:t>, </a:t>
            </a:r>
            <a:r>
              <a:rPr lang="en-US" altLang="en-US" b="1" dirty="0" err="1"/>
              <a:t>DarkRoast</a:t>
            </a:r>
            <a:r>
              <a:rPr lang="en-US" altLang="en-US" dirty="0"/>
              <a:t>, </a:t>
            </a:r>
            <a:r>
              <a:rPr lang="en-US" altLang="en-US" b="1" dirty="0"/>
              <a:t>Decaf</a:t>
            </a:r>
            <a:r>
              <a:rPr lang="en-US" altLang="en-US" dirty="0"/>
              <a:t>, </a:t>
            </a:r>
            <a:r>
              <a:rPr lang="en-US" altLang="en-US" b="1" dirty="0"/>
              <a:t>Espresso</a:t>
            </a:r>
          </a:p>
          <a:p>
            <a:pPr eaLnBrk="1" hangingPunct="1">
              <a:lnSpc>
                <a:spcPct val="90000"/>
              </a:lnSpc>
            </a:pPr>
            <a:r>
              <a:rPr lang="en-US" altLang="en-US" dirty="0"/>
              <a:t>Also, there are four “features” that can adorn these drinks</a:t>
            </a:r>
          </a:p>
          <a:p>
            <a:pPr lvl="1" eaLnBrk="1" hangingPunct="1">
              <a:lnSpc>
                <a:spcPct val="90000"/>
              </a:lnSpc>
            </a:pPr>
            <a:r>
              <a:rPr lang="en-US" altLang="en-US" b="1" dirty="0" err="1"/>
              <a:t>SteamedMilk</a:t>
            </a:r>
            <a:r>
              <a:rPr lang="en-US" altLang="en-US" dirty="0"/>
              <a:t>, </a:t>
            </a:r>
            <a:r>
              <a:rPr lang="en-US" altLang="en-US" b="1" dirty="0"/>
              <a:t>Soy</a:t>
            </a:r>
            <a:r>
              <a:rPr lang="en-US" altLang="en-US" dirty="0"/>
              <a:t>, </a:t>
            </a:r>
            <a:r>
              <a:rPr lang="en-US" altLang="en-US" b="1" dirty="0"/>
              <a:t>Mocha</a:t>
            </a:r>
            <a:r>
              <a:rPr lang="en-US" altLang="en-US" dirty="0"/>
              <a:t>, </a:t>
            </a:r>
            <a:r>
              <a:rPr lang="en-US" altLang="en-US" b="1" dirty="0" err="1"/>
              <a:t>WhippedMilk</a:t>
            </a:r>
            <a:endParaRPr lang="en-US" altLang="en-US" b="1" dirty="0"/>
          </a:p>
          <a:p>
            <a:pPr eaLnBrk="1" hangingPunct="1">
              <a:lnSpc>
                <a:spcPct val="90000"/>
              </a:lnSpc>
            </a:pPr>
            <a:r>
              <a:rPr lang="en-US" altLang="en-US" dirty="0"/>
              <a:t>64 clunky classes to look forward to! ( see page 81)</a:t>
            </a:r>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228600"/>
            <a:ext cx="25146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checkerboard(across)">
                                      <p:cBhvr>
                                        <p:cTn id="7" dur="500"/>
                                        <p:tgtEl>
                                          <p:spTgt spid="2048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10" dur="500"/>
                                        <p:tgtEl>
                                          <p:spTgt spid="2048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5" dur="500"/>
                                        <p:tgtEl>
                                          <p:spTgt spid="2048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8" dur="500"/>
                                        <p:tgtEl>
                                          <p:spTgt spid="204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Principles???</a:t>
            </a:r>
          </a:p>
        </p:txBody>
      </p:sp>
      <p:sp>
        <p:nvSpPr>
          <p:cNvPr id="3" name="Content Placeholder 2"/>
          <p:cNvSpPr>
            <a:spLocks noGrp="1"/>
          </p:cNvSpPr>
          <p:nvPr>
            <p:ph idx="1"/>
          </p:nvPr>
        </p:nvSpPr>
        <p:spPr/>
        <p:txBody>
          <a:bodyPr/>
          <a:lstStyle/>
          <a:p>
            <a:r>
              <a:rPr lang="en-US" altLang="en-US" sz="2800" dirty="0"/>
              <a:t>Which of the design principles does this design violate?</a:t>
            </a:r>
          </a:p>
          <a:p>
            <a:pPr lvl="1"/>
            <a:r>
              <a:rPr lang="en-US" altLang="en-US" sz="2400" dirty="0"/>
              <a:t>What happens if the price of milk goes up?</a:t>
            </a:r>
          </a:p>
          <a:p>
            <a:pPr lvl="1"/>
            <a:r>
              <a:rPr lang="en-US" altLang="en-US" sz="2400" dirty="0"/>
              <a:t>What do they do when they add a new caramel topping?</a:t>
            </a:r>
          </a:p>
          <a:p>
            <a:pPr lvl="1"/>
            <a:r>
              <a:rPr lang="en-US" altLang="en-US" sz="2400" dirty="0"/>
              <a:t>Separate what varies from what stays the same!</a:t>
            </a:r>
          </a:p>
          <a:p>
            <a:pPr lvl="1"/>
            <a:r>
              <a:rPr lang="en-US" altLang="en-US" sz="2400" dirty="0"/>
              <a:t>Favor Composition over Inheritance!</a:t>
            </a:r>
          </a:p>
          <a:p>
            <a:pPr lvl="1"/>
            <a:r>
              <a:rPr lang="en-US" altLang="en-US" sz="2400" dirty="0"/>
              <a:t>Maybe more!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Another Attempt</a:t>
            </a:r>
          </a:p>
        </p:txBody>
      </p:sp>
      <p:sp>
        <p:nvSpPr>
          <p:cNvPr id="17411" name="Rectangle 3"/>
          <p:cNvSpPr>
            <a:spLocks noGrp="1" noChangeArrowheads="1"/>
          </p:cNvSpPr>
          <p:nvPr>
            <p:ph type="body" idx="1"/>
          </p:nvPr>
        </p:nvSpPr>
        <p:spPr/>
        <p:txBody>
          <a:bodyPr/>
          <a:lstStyle/>
          <a:p>
            <a:pPr eaLnBrk="1" hangingPunct="1"/>
            <a:r>
              <a:rPr lang="en-US" altLang="en-US" dirty="0"/>
              <a:t>These “features” (condiments) really feel like attributes, don’t they?</a:t>
            </a:r>
          </a:p>
          <a:p>
            <a:pPr eaLnBrk="1" hangingPunct="1"/>
            <a:r>
              <a:rPr lang="en-US" altLang="en-US" dirty="0"/>
              <a:t>So let’s just move them to </a:t>
            </a:r>
            <a:r>
              <a:rPr lang="en-US" altLang="en-US" b="1" dirty="0"/>
              <a:t>Beverage</a:t>
            </a:r>
          </a:p>
          <a:p>
            <a:pPr eaLnBrk="1" hangingPunct="1"/>
            <a:r>
              <a:rPr lang="en-US" altLang="en-US" dirty="0"/>
              <a:t>The concrete classes can compute the correct cost</a:t>
            </a:r>
          </a:p>
          <a:p>
            <a:pPr lvl="1" eaLnBrk="1" hangingPunct="1"/>
            <a:r>
              <a:rPr lang="en-US" altLang="en-US" dirty="0"/>
              <a:t>See next slide</a:t>
            </a:r>
          </a:p>
          <a:p>
            <a:pPr lvl="1" eaLnBrk="1" hangingPunct="1"/>
            <a:endParaRPr lang="en-US" altLang="en-US" dirty="0"/>
          </a:p>
          <a:p>
            <a:pPr lvl="1" eaLnBrk="1" hangingPunct="1"/>
            <a:endParaRPr lang="en-US" altLang="en-US" sz="2000" dirty="0"/>
          </a:p>
          <a:p>
            <a:pPr eaLnBrk="1" hangingPunct="1"/>
            <a:r>
              <a:rPr lang="en-US" altLang="en-US" sz="1600" dirty="0"/>
              <a:t>Image sources:</a:t>
            </a:r>
          </a:p>
          <a:p>
            <a:pPr lvl="1" eaLnBrk="1" hangingPunct="1"/>
            <a:r>
              <a:rPr lang="en-US" altLang="en-US" sz="1200" dirty="0">
                <a:hlinkClick r:id="rId2"/>
              </a:rPr>
              <a:t>www.stanpacnet.com</a:t>
            </a:r>
            <a:r>
              <a:rPr lang="en-US" altLang="en-US" sz="1200" dirty="0"/>
              <a:t>, healthcareaboveall.com</a:t>
            </a:r>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79900"/>
            <a:ext cx="1352550" cy="201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4927978"/>
            <a:ext cx="2428875" cy="1367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en-US"/>
              <a:t>A Better Hierarchy?</a:t>
            </a:r>
          </a:p>
        </p:txBody>
      </p:sp>
      <p:graphicFrame>
        <p:nvGraphicFramePr>
          <p:cNvPr id="18435" name="Object 5"/>
          <p:cNvGraphicFramePr>
            <a:graphicFrameLocks noGrp="1" noChangeAspect="1"/>
          </p:cNvGraphicFramePr>
          <p:nvPr>
            <p:ph idx="1"/>
          </p:nvPr>
        </p:nvGraphicFramePr>
        <p:xfrm>
          <a:off x="914400" y="1855788"/>
          <a:ext cx="7467600" cy="4051300"/>
        </p:xfrm>
        <a:graphic>
          <a:graphicData uri="http://schemas.openxmlformats.org/presentationml/2006/ole">
            <mc:AlternateContent xmlns:mc="http://schemas.openxmlformats.org/markup-compatibility/2006">
              <mc:Choice xmlns:v="urn:schemas-microsoft-com:vml" Requires="v">
                <p:oleObj name="Visio" r:id="rId2" imgW="4906920" imgH="2661705" progId="Visio.Drawing.11">
                  <p:embed/>
                </p:oleObj>
              </mc:Choice>
              <mc:Fallback>
                <p:oleObj name="Visio" r:id="rId2" imgW="4906920" imgH="2661705" progId="Visio.Drawing.11">
                  <p:embed/>
                  <p:pic>
                    <p:nvPicPr>
                      <p:cNvPr id="1843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55788"/>
                        <a:ext cx="74676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Take #2, Calculating Cost</a:t>
            </a:r>
          </a:p>
        </p:txBody>
      </p:sp>
      <p:sp>
        <p:nvSpPr>
          <p:cNvPr id="19459" name="Rectangle 3"/>
          <p:cNvSpPr>
            <a:spLocks noGrp="1" noChangeArrowheads="1"/>
          </p:cNvSpPr>
          <p:nvPr>
            <p:ph type="body" idx="1"/>
          </p:nvPr>
        </p:nvSpPr>
        <p:spPr/>
        <p:txBody>
          <a:bodyPr/>
          <a:lstStyle/>
          <a:p>
            <a:pPr eaLnBrk="1" hangingPunct="1"/>
            <a:r>
              <a:rPr lang="en-US" altLang="en-US"/>
              <a:t>Write the code on page 83</a:t>
            </a:r>
          </a:p>
        </p:txBody>
      </p:sp>
      <p:pic>
        <p:nvPicPr>
          <p:cNvPr id="2" name="Picture 1"/>
          <p:cNvPicPr>
            <a:picLocks noChangeAspect="1"/>
          </p:cNvPicPr>
          <p:nvPr/>
        </p:nvPicPr>
        <p:blipFill>
          <a:blip r:embed="rId2"/>
          <a:stretch>
            <a:fillRect/>
          </a:stretch>
        </p:blipFill>
        <p:spPr>
          <a:xfrm>
            <a:off x="4724400" y="3048000"/>
            <a:ext cx="4124325" cy="3375865"/>
          </a:xfrm>
          <a:prstGeom prst="rect">
            <a:avLst/>
          </a:prstGeom>
        </p:spPr>
      </p:pic>
      <p:sp>
        <p:nvSpPr>
          <p:cNvPr id="3" name="Slide Number Placeholder 2"/>
          <p:cNvSpPr>
            <a:spLocks noGrp="1"/>
          </p:cNvSpPr>
          <p:nvPr>
            <p:ph type="sldNum" sz="quarter" idx="11"/>
          </p:nvPr>
        </p:nvSpPr>
        <p:spPr/>
        <p:txBody>
          <a:bodyPr/>
          <a:lstStyle/>
          <a:p>
            <a:pPr>
              <a:defRPr/>
            </a:pPr>
            <a:fld id="{CA1CDA66-AAB9-40A1-A52D-CD6D108D0377}"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Evaluating Take #2</a:t>
            </a:r>
          </a:p>
        </p:txBody>
      </p:sp>
      <p:sp>
        <p:nvSpPr>
          <p:cNvPr id="25603" name="Rectangle 3"/>
          <p:cNvSpPr>
            <a:spLocks noGrp="1" noChangeArrowheads="1"/>
          </p:cNvSpPr>
          <p:nvPr>
            <p:ph type="body" idx="1"/>
          </p:nvPr>
        </p:nvSpPr>
        <p:spPr/>
        <p:txBody>
          <a:bodyPr/>
          <a:lstStyle/>
          <a:p>
            <a:pPr eaLnBrk="1" hangingPunct="1">
              <a:lnSpc>
                <a:spcPct val="90000"/>
              </a:lnSpc>
            </a:pPr>
            <a:r>
              <a:rPr lang="en-US" altLang="en-US" sz="2800" b="1"/>
              <a:t>Beverage.cost( )</a:t>
            </a:r>
            <a:r>
              <a:rPr lang="en-US" altLang="en-US" sz="2800"/>
              <a:t> must check for the presence of each condiment</a:t>
            </a:r>
          </a:p>
          <a:p>
            <a:pPr eaLnBrk="1" hangingPunct="1">
              <a:lnSpc>
                <a:spcPct val="90000"/>
              </a:lnSpc>
            </a:pPr>
            <a:r>
              <a:rPr lang="en-US" altLang="en-US" sz="2800"/>
              <a:t>As new condiments arrive, </a:t>
            </a:r>
            <a:r>
              <a:rPr lang="en-US" altLang="en-US" sz="2800" b="1"/>
              <a:t>Beverage</a:t>
            </a:r>
            <a:r>
              <a:rPr lang="en-US" altLang="en-US" sz="2800"/>
              <a:t>’s code must change </a:t>
            </a:r>
            <a:r>
              <a:rPr lang="en-US" altLang="en-US" sz="2800" i="1"/>
              <a:t>noticeably</a:t>
            </a:r>
          </a:p>
          <a:p>
            <a:pPr lvl="1" eaLnBrk="1" hangingPunct="1">
              <a:lnSpc>
                <a:spcPct val="90000"/>
              </a:lnSpc>
            </a:pPr>
            <a:r>
              <a:rPr lang="en-US" altLang="en-US" sz="2400"/>
              <a:t>New fields and methods, additional processing</a:t>
            </a:r>
          </a:p>
          <a:p>
            <a:pPr eaLnBrk="1" hangingPunct="1">
              <a:lnSpc>
                <a:spcPct val="90000"/>
              </a:lnSpc>
            </a:pPr>
            <a:r>
              <a:rPr lang="en-US" altLang="en-US" sz="2800"/>
              <a:t>We would rather be able to add new condiments without changing </a:t>
            </a:r>
            <a:r>
              <a:rPr lang="en-US" altLang="en-US" sz="2800" b="1"/>
              <a:t>Beverage</a:t>
            </a:r>
            <a:r>
              <a:rPr lang="en-US" altLang="en-US" sz="2800"/>
              <a:t> at all!</a:t>
            </a:r>
          </a:p>
          <a:p>
            <a:pPr lvl="1" eaLnBrk="1" hangingPunct="1">
              <a:lnSpc>
                <a:spcPct val="90000"/>
              </a:lnSpc>
            </a:pPr>
            <a:r>
              <a:rPr lang="en-US" altLang="en-US" sz="2400"/>
              <a:t>“Separate what varies”</a:t>
            </a:r>
          </a:p>
          <a:p>
            <a:pPr lvl="1" eaLnBrk="1" hangingPunct="1">
              <a:lnSpc>
                <a:spcPct val="90000"/>
              </a:lnSpc>
            </a:pPr>
            <a:r>
              <a:rPr lang="en-US" altLang="en-US" sz="2400"/>
              <a:t>At </a:t>
            </a:r>
            <a:r>
              <a:rPr lang="en-US" altLang="en-US" sz="2400" i="1"/>
              <a:t>runtime</a:t>
            </a:r>
            <a:r>
              <a:rPr lang="en-US" altLang="en-US" sz="2400"/>
              <a:t>! (Trivial in Smalltalk, Python, or Ruby)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a:t>Evaluating Take #2</a:t>
            </a:r>
            <a:br>
              <a:rPr lang="en-US" altLang="en-US"/>
            </a:br>
            <a:r>
              <a:rPr lang="en-US" altLang="en-US" sz="2800" i="1"/>
              <a:t>continued</a:t>
            </a:r>
            <a:endParaRPr lang="en-US" altLang="en-US"/>
          </a:p>
        </p:txBody>
      </p:sp>
      <p:sp>
        <p:nvSpPr>
          <p:cNvPr id="26627" name="Rectangle 3"/>
          <p:cNvSpPr>
            <a:spLocks noGrp="1" noChangeArrowheads="1"/>
          </p:cNvSpPr>
          <p:nvPr>
            <p:ph type="body" idx="1"/>
          </p:nvPr>
        </p:nvSpPr>
        <p:spPr/>
        <p:txBody>
          <a:bodyPr/>
          <a:lstStyle/>
          <a:p>
            <a:pPr eaLnBrk="1" hangingPunct="1">
              <a:lnSpc>
                <a:spcPct val="90000"/>
              </a:lnSpc>
            </a:pPr>
            <a:r>
              <a:rPr lang="en-US" altLang="en-US" dirty="0"/>
              <a:t>A new beverage may arrive that does not accommodate all condiments</a:t>
            </a:r>
          </a:p>
          <a:p>
            <a:pPr lvl="1" eaLnBrk="1" hangingPunct="1">
              <a:lnSpc>
                <a:spcPct val="90000"/>
              </a:lnSpc>
            </a:pPr>
            <a:r>
              <a:rPr lang="en-US" altLang="en-US" dirty="0"/>
              <a:t>Who ever heard of </a:t>
            </a:r>
            <a:r>
              <a:rPr lang="en-US" altLang="en-US" i="1" dirty="0"/>
              <a:t>mocha tea</a:t>
            </a:r>
            <a:r>
              <a:rPr lang="en-US" altLang="en-US" dirty="0"/>
              <a:t>?</a:t>
            </a:r>
          </a:p>
          <a:p>
            <a:pPr eaLnBrk="1" hangingPunct="1">
              <a:lnSpc>
                <a:spcPct val="90000"/>
              </a:lnSpc>
            </a:pPr>
            <a:r>
              <a:rPr lang="en-US" altLang="en-US" dirty="0"/>
              <a:t>So we once again find ourselves removing functionality in a derived class</a:t>
            </a:r>
          </a:p>
          <a:p>
            <a:pPr lvl="1" eaLnBrk="1" hangingPunct="1">
              <a:lnSpc>
                <a:spcPct val="90000"/>
              </a:lnSpc>
            </a:pPr>
            <a:r>
              <a:rPr lang="en-US" altLang="en-US" dirty="0"/>
              <a:t>Violates “is-a”</a:t>
            </a:r>
          </a:p>
          <a:p>
            <a:pPr lvl="1" eaLnBrk="1" hangingPunct="1">
              <a:lnSpc>
                <a:spcPct val="90000"/>
              </a:lnSpc>
            </a:pPr>
            <a:r>
              <a:rPr lang="en-US" altLang="en-US" dirty="0"/>
              <a:t>Can result in repeated code</a:t>
            </a:r>
          </a:p>
          <a:p>
            <a:pPr lvl="2" eaLnBrk="1" hangingPunct="1">
              <a:lnSpc>
                <a:spcPct val="90000"/>
              </a:lnSpc>
            </a:pPr>
            <a:r>
              <a:rPr lang="en-US" altLang="en-US" dirty="0"/>
              <a:t>As many no-ops will pop up</a:t>
            </a:r>
          </a:p>
        </p:txBody>
      </p:sp>
      <p:pic>
        <p:nvPicPr>
          <p:cNvPr id="21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4114800"/>
            <a:ext cx="2247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OO Design Redux</a:t>
            </a:r>
          </a:p>
        </p:txBody>
      </p:sp>
      <p:sp>
        <p:nvSpPr>
          <p:cNvPr id="4099" name="Rectangle 3"/>
          <p:cNvSpPr>
            <a:spLocks noGrp="1" noChangeArrowheads="1"/>
          </p:cNvSpPr>
          <p:nvPr>
            <p:ph type="body" idx="1"/>
          </p:nvPr>
        </p:nvSpPr>
        <p:spPr/>
        <p:txBody>
          <a:bodyPr/>
          <a:lstStyle/>
          <a:p>
            <a:pPr eaLnBrk="1" hangingPunct="1"/>
            <a:r>
              <a:rPr lang="en-US" altLang="en-US"/>
              <a:t>Consider a GUI type named </a:t>
            </a:r>
            <a:r>
              <a:rPr lang="en-US" altLang="en-US" b="1"/>
              <a:t>Window</a:t>
            </a:r>
            <a:endParaRPr lang="en-US" altLang="en-US"/>
          </a:p>
          <a:p>
            <a:pPr lvl="1" eaLnBrk="1" hangingPunct="1"/>
            <a:r>
              <a:rPr lang="en-US" altLang="en-US"/>
              <a:t>Unadorned, but functional</a:t>
            </a:r>
          </a:p>
          <a:p>
            <a:pPr eaLnBrk="1" hangingPunct="1"/>
            <a:r>
              <a:rPr lang="en-US" altLang="en-US"/>
              <a:t>Now suppose we want some more full-featured windows</a:t>
            </a:r>
          </a:p>
          <a:p>
            <a:pPr lvl="1" eaLnBrk="1" hangingPunct="1"/>
            <a:r>
              <a:rPr lang="en-US" altLang="en-US"/>
              <a:t>Bordered, scrollable, etc.</a:t>
            </a:r>
          </a:p>
          <a:p>
            <a:pPr eaLnBrk="1" hangingPunct="1"/>
            <a:r>
              <a:rPr lang="en-US" altLang="en-US"/>
              <a:t>How do we design this?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Designing for Change</a:t>
            </a:r>
          </a:p>
        </p:txBody>
      </p:sp>
      <p:sp>
        <p:nvSpPr>
          <p:cNvPr id="22531" name="Content Placeholder 2"/>
          <p:cNvSpPr>
            <a:spLocks noGrp="1"/>
          </p:cNvSpPr>
          <p:nvPr>
            <p:ph idx="1"/>
          </p:nvPr>
        </p:nvSpPr>
        <p:spPr/>
        <p:txBody>
          <a:bodyPr/>
          <a:lstStyle/>
          <a:p>
            <a:r>
              <a:rPr lang="en-US" altLang="en-US"/>
              <a:t>What requirements or other factors might change that will impact this design?</a:t>
            </a:r>
          </a:p>
          <a:p>
            <a:endParaRPr lang="en-US" altLang="en-US"/>
          </a:p>
          <a:p>
            <a:r>
              <a:rPr lang="en-US" altLang="en-US"/>
              <a:t>(P. 84)</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Inheritance -- Review</a:t>
            </a:r>
          </a:p>
        </p:txBody>
      </p:sp>
      <p:sp>
        <p:nvSpPr>
          <p:cNvPr id="23555" name="Content Placeholder 2"/>
          <p:cNvSpPr>
            <a:spLocks noGrp="1"/>
          </p:cNvSpPr>
          <p:nvPr>
            <p:ph idx="1"/>
          </p:nvPr>
        </p:nvSpPr>
        <p:spPr/>
        <p:txBody>
          <a:bodyPr/>
          <a:lstStyle/>
          <a:p>
            <a:pPr eaLnBrk="1" hangingPunct="1"/>
            <a:r>
              <a:rPr lang="en-US" altLang="en-US"/>
              <a:t>P. 85</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379095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dirty="0"/>
              <a:t>The Open-Closed</a:t>
            </a:r>
            <a:br>
              <a:rPr lang="en-US" altLang="en-US" dirty="0"/>
            </a:br>
            <a:r>
              <a:rPr lang="en-US" altLang="en-US" dirty="0"/>
              <a:t>Principle</a:t>
            </a:r>
          </a:p>
        </p:txBody>
      </p:sp>
      <p:sp>
        <p:nvSpPr>
          <p:cNvPr id="27651" name="Rectangle 3"/>
          <p:cNvSpPr>
            <a:spLocks noGrp="1" noChangeArrowheads="1"/>
          </p:cNvSpPr>
          <p:nvPr>
            <p:ph type="body" idx="1"/>
          </p:nvPr>
        </p:nvSpPr>
        <p:spPr>
          <a:xfrm>
            <a:off x="457200" y="1981200"/>
            <a:ext cx="8229600" cy="4267200"/>
          </a:xfrm>
        </p:spPr>
        <p:txBody>
          <a:bodyPr/>
          <a:lstStyle/>
          <a:p>
            <a:pPr eaLnBrk="1" hangingPunct="1">
              <a:lnSpc>
                <a:spcPct val="80000"/>
              </a:lnSpc>
            </a:pPr>
            <a:endParaRPr lang="en-US" altLang="en-US" sz="2800" dirty="0"/>
          </a:p>
          <a:p>
            <a:pPr eaLnBrk="1" hangingPunct="1">
              <a:lnSpc>
                <a:spcPct val="80000"/>
              </a:lnSpc>
            </a:pPr>
            <a:endParaRPr lang="en-US" altLang="en-US" sz="2800" dirty="0"/>
          </a:p>
          <a:p>
            <a:pPr eaLnBrk="1" hangingPunct="1">
              <a:lnSpc>
                <a:spcPct val="80000"/>
              </a:lnSpc>
            </a:pPr>
            <a:r>
              <a:rPr lang="en-US" altLang="en-US" sz="2400" dirty="0"/>
              <a:t>Classes should be open for </a:t>
            </a:r>
            <a:r>
              <a:rPr lang="en-US" altLang="en-US" sz="2400" b="1" i="1" dirty="0">
                <a:solidFill>
                  <a:srgbClr val="008000"/>
                </a:solidFill>
              </a:rPr>
              <a:t>extension</a:t>
            </a:r>
            <a:r>
              <a:rPr lang="en-US" altLang="en-US" sz="2400" dirty="0"/>
              <a:t> but closed for </a:t>
            </a:r>
            <a:r>
              <a:rPr lang="en-US" altLang="en-US" sz="2400" b="1" i="1" dirty="0">
                <a:solidFill>
                  <a:srgbClr val="FF0000"/>
                </a:solidFill>
              </a:rPr>
              <a:t>modification</a:t>
            </a:r>
          </a:p>
          <a:p>
            <a:pPr eaLnBrk="1" hangingPunct="1">
              <a:lnSpc>
                <a:spcPct val="80000"/>
              </a:lnSpc>
            </a:pPr>
            <a:r>
              <a:rPr lang="en-US" altLang="en-US" sz="2400" dirty="0"/>
              <a:t>Say what?</a:t>
            </a:r>
          </a:p>
          <a:p>
            <a:pPr eaLnBrk="1" hangingPunct="1">
              <a:lnSpc>
                <a:spcPct val="80000"/>
              </a:lnSpc>
            </a:pPr>
            <a:r>
              <a:rPr lang="en-US" altLang="en-US" sz="2400" dirty="0"/>
              <a:t>It is better to </a:t>
            </a:r>
            <a:r>
              <a:rPr lang="en-US" altLang="en-US" sz="2400" i="1" dirty="0"/>
              <a:t>extend</a:t>
            </a:r>
            <a:r>
              <a:rPr lang="en-US" altLang="en-US" sz="2400" dirty="0"/>
              <a:t> a class by </a:t>
            </a:r>
            <a:r>
              <a:rPr lang="en-US" altLang="en-US" sz="2400" i="1" dirty="0"/>
              <a:t>not</a:t>
            </a:r>
            <a:r>
              <a:rPr lang="en-US" altLang="en-US" sz="2400" dirty="0"/>
              <a:t> changing its code</a:t>
            </a:r>
          </a:p>
          <a:p>
            <a:pPr lvl="1" eaLnBrk="1" hangingPunct="1">
              <a:lnSpc>
                <a:spcPct val="80000"/>
              </a:lnSpc>
            </a:pPr>
            <a:r>
              <a:rPr lang="en-US" altLang="en-US" sz="2000" dirty="0"/>
              <a:t>Clients dependent on it will have to change</a:t>
            </a:r>
          </a:p>
          <a:p>
            <a:pPr lvl="1" eaLnBrk="1" hangingPunct="1">
              <a:lnSpc>
                <a:spcPct val="80000"/>
              </a:lnSpc>
            </a:pPr>
            <a:r>
              <a:rPr lang="en-US" altLang="en-US" sz="2000" dirty="0"/>
              <a:t>New bugs can emerge</a:t>
            </a:r>
          </a:p>
          <a:p>
            <a:pPr lvl="1" eaLnBrk="1" hangingPunct="1">
              <a:lnSpc>
                <a:spcPct val="80000"/>
              </a:lnSpc>
            </a:pPr>
            <a:r>
              <a:rPr lang="en-US" altLang="en-US" sz="2000" dirty="0"/>
              <a:t>We have seen how inheritance often violates this principle</a:t>
            </a:r>
          </a:p>
          <a:p>
            <a:pPr lvl="1" eaLnBrk="1" hangingPunct="1">
              <a:lnSpc>
                <a:spcPct val="80000"/>
              </a:lnSpc>
            </a:pPr>
            <a:r>
              <a:rPr lang="en-US" altLang="en-US" sz="2000" dirty="0"/>
              <a:t>But there are other ways to extend classes!</a:t>
            </a:r>
          </a:p>
          <a:p>
            <a:pPr lvl="2" eaLnBrk="1" hangingPunct="1">
              <a:lnSpc>
                <a:spcPct val="80000"/>
              </a:lnSpc>
            </a:pPr>
            <a:r>
              <a:rPr lang="en-US" altLang="en-US" sz="1800" dirty="0"/>
              <a:t>Composing a wrapper, for instance</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57200"/>
            <a:ext cx="2286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a:t>Both Open and Closed???</a:t>
            </a:r>
          </a:p>
        </p:txBody>
      </p:sp>
      <p:sp>
        <p:nvSpPr>
          <p:cNvPr id="25603" name="Content Placeholder 2"/>
          <p:cNvSpPr>
            <a:spLocks noGrp="1"/>
          </p:cNvSpPr>
          <p:nvPr>
            <p:ph idx="1"/>
          </p:nvPr>
        </p:nvSpPr>
        <p:spPr/>
        <p:txBody>
          <a:bodyPr/>
          <a:lstStyle/>
          <a:p>
            <a:pPr eaLnBrk="1" hangingPunct="1"/>
            <a:r>
              <a:rPr lang="en-US" altLang="en-US"/>
              <a:t>P. 87</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2667000"/>
            <a:ext cx="60769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The Decorator Pattern</a:t>
            </a:r>
            <a:br>
              <a:rPr lang="en-US" altLang="en-US"/>
            </a:br>
            <a:r>
              <a:rPr lang="en-US" altLang="en-US" sz="2800" i="1"/>
              <a:t>Structural</a:t>
            </a:r>
            <a:endParaRPr lang="en-US" altLang="en-US"/>
          </a:p>
        </p:txBody>
      </p:sp>
      <p:sp>
        <p:nvSpPr>
          <p:cNvPr id="26627" name="Rectangle 3"/>
          <p:cNvSpPr>
            <a:spLocks noGrp="1" noChangeArrowheads="1"/>
          </p:cNvSpPr>
          <p:nvPr>
            <p:ph type="body" idx="1"/>
          </p:nvPr>
        </p:nvSpPr>
        <p:spPr/>
        <p:txBody>
          <a:bodyPr/>
          <a:lstStyle/>
          <a:p>
            <a:pPr eaLnBrk="1" hangingPunct="1">
              <a:lnSpc>
                <a:spcPct val="90000"/>
              </a:lnSpc>
            </a:pPr>
            <a:r>
              <a:rPr lang="en-US" altLang="en-US" sz="2400"/>
              <a:t>Intent:</a:t>
            </a:r>
          </a:p>
          <a:p>
            <a:pPr lvl="1" eaLnBrk="1" hangingPunct="1">
              <a:lnSpc>
                <a:spcPct val="90000"/>
              </a:lnSpc>
            </a:pPr>
            <a:r>
              <a:rPr lang="en-US" altLang="en-US" sz="2000"/>
              <a:t>Add additional responsibilities to an object </a:t>
            </a:r>
            <a:r>
              <a:rPr lang="en-US" altLang="en-US" sz="2000" i="1"/>
              <a:t>dynamically</a:t>
            </a:r>
            <a:r>
              <a:rPr lang="en-US" altLang="en-US" sz="2000"/>
              <a:t>.</a:t>
            </a:r>
          </a:p>
          <a:p>
            <a:pPr eaLnBrk="1" hangingPunct="1">
              <a:lnSpc>
                <a:spcPct val="90000"/>
              </a:lnSpc>
            </a:pPr>
            <a:r>
              <a:rPr lang="en-US" altLang="en-US" sz="2400"/>
              <a:t>Context:</a:t>
            </a:r>
          </a:p>
          <a:p>
            <a:pPr lvl="1" eaLnBrk="1" hangingPunct="1">
              <a:lnSpc>
                <a:spcPct val="90000"/>
              </a:lnSpc>
            </a:pPr>
            <a:r>
              <a:rPr lang="en-US" altLang="en-US" sz="2000"/>
              <a:t>Applies when clients program to an abstraction (not its subtypes). A decorator can be used in the same way as its subject (“is-a”). The set of additional responsibilities can be open-ended. Existing subject code does not change. Multiple decorators can be combined sequentially.</a:t>
            </a:r>
          </a:p>
          <a:p>
            <a:pPr eaLnBrk="1" hangingPunct="1">
              <a:lnSpc>
                <a:spcPct val="90000"/>
              </a:lnSpc>
            </a:pPr>
            <a:r>
              <a:rPr lang="en-US" altLang="en-US" sz="2400"/>
              <a:t>Solution:</a:t>
            </a:r>
          </a:p>
          <a:p>
            <a:pPr lvl="1" eaLnBrk="1" hangingPunct="1">
              <a:lnSpc>
                <a:spcPct val="90000"/>
              </a:lnSpc>
            </a:pPr>
            <a:r>
              <a:rPr lang="en-US" altLang="en-US" sz="2000"/>
              <a:t>The Decorator implements the same interface as the abstraction. It manages a concrete instance of the abstraction via composition, and adds additional functionality. It calls the managed object’s methods and combines the result with the additional functionality.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z="4000" dirty="0"/>
              <a:t>The Decorator Pattern: From POSA, V4 </a:t>
            </a:r>
            <a:r>
              <a:rPr lang="en-US" altLang="en-US" sz="1800" dirty="0"/>
              <a:t>(Pattern-Oriented Software Architecture)</a:t>
            </a:r>
            <a:endParaRPr lang="en-US" altLang="en-US" sz="2800" dirty="0"/>
          </a:p>
        </p:txBody>
      </p:sp>
      <p:sp>
        <p:nvSpPr>
          <p:cNvPr id="27651" name="Rectangle 3"/>
          <p:cNvSpPr>
            <a:spLocks noGrp="1" noChangeArrowheads="1"/>
          </p:cNvSpPr>
          <p:nvPr>
            <p:ph type="body" idx="1"/>
          </p:nvPr>
        </p:nvSpPr>
        <p:spPr/>
        <p:txBody>
          <a:bodyPr/>
          <a:lstStyle/>
          <a:p>
            <a:pPr eaLnBrk="1" hangingPunct="1"/>
            <a:r>
              <a:rPr lang="en-US" altLang="en-US" sz="2000"/>
              <a:t>Problem</a:t>
            </a:r>
          </a:p>
          <a:p>
            <a:pPr lvl="1" eaLnBrk="1" hangingPunct="1"/>
            <a:r>
              <a:rPr lang="en-US" altLang="en-US" sz="1800"/>
              <a:t>It is sometimes necessary to extend the methods of an object dynamically with additional pre-and post-processing behavior, such as data compression, logging, or security checks. Such extensions, however, should not affect other instances of the same class if they do not need these extensions.</a:t>
            </a:r>
          </a:p>
          <a:p>
            <a:pPr eaLnBrk="1" hangingPunct="1"/>
            <a:r>
              <a:rPr lang="en-US" altLang="en-US" sz="2000"/>
              <a:t>Therefore:</a:t>
            </a:r>
          </a:p>
          <a:p>
            <a:pPr lvl="1" eaLnBrk="1" hangingPunct="1"/>
            <a:r>
              <a:rPr lang="en-US" altLang="en-US" sz="1800"/>
              <a:t>Wrap the original object in a decorator object whose interface conforms to the original object. Implement the optional, extra functionality within the decorator object, and forward requests on its interface to the original object after or before its add-on functionality is executed</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a:t>Class Sketch</a:t>
            </a:r>
          </a:p>
        </p:txBody>
      </p:sp>
      <p:graphicFrame>
        <p:nvGraphicFramePr>
          <p:cNvPr id="28675" name="Object 4"/>
          <p:cNvGraphicFramePr>
            <a:graphicFrameLocks noGrp="1" noChangeAspect="1"/>
          </p:cNvGraphicFramePr>
          <p:nvPr>
            <p:ph idx="1"/>
          </p:nvPr>
        </p:nvGraphicFramePr>
        <p:xfrm>
          <a:off x="533400" y="2286000"/>
          <a:ext cx="8001000" cy="3363913"/>
        </p:xfrm>
        <a:graphic>
          <a:graphicData uri="http://schemas.openxmlformats.org/presentationml/2006/ole">
            <mc:AlternateContent xmlns:mc="http://schemas.openxmlformats.org/markup-compatibility/2006">
              <mc:Choice xmlns:v="urn:schemas-microsoft-com:vml" Requires="v">
                <p:oleObj name="Visio" r:id="rId2" imgW="5931913" imgH="2493452" progId="Visio.Drawing.11">
                  <p:embed/>
                </p:oleObj>
              </mc:Choice>
              <mc:Fallback>
                <p:oleObj name="Visio" r:id="rId2" imgW="5931913" imgH="2493452" progId="Visio.Drawing.11">
                  <p:embed/>
                  <p:pic>
                    <p:nvPicPr>
                      <p:cNvPr id="2867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8001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Text Box 6"/>
          <p:cNvSpPr txBox="1">
            <a:spLocks noChangeArrowheads="1"/>
          </p:cNvSpPr>
          <p:nvPr/>
        </p:nvSpPr>
        <p:spPr bwMode="auto">
          <a:xfrm>
            <a:off x="4495800" y="36576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50000"/>
              </a:spcBef>
              <a:buClrTx/>
              <a:buSzTx/>
              <a:buFontTx/>
              <a:buNone/>
            </a:pPr>
            <a:r>
              <a:rPr lang="en-US" altLang="en-US" sz="1800" dirty="0">
                <a:sym typeface="Wingdings" pitchFamily="2" charset="2"/>
              </a:rPr>
              <a:t> Usually optional</a:t>
            </a:r>
            <a:endParaRPr lang="en-US" altLang="en-US" sz="1800" dirty="0"/>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Object Sketch</a:t>
            </a:r>
          </a:p>
        </p:txBody>
      </p:sp>
      <p:graphicFrame>
        <p:nvGraphicFramePr>
          <p:cNvPr id="29699" name="Object 4"/>
          <p:cNvGraphicFramePr>
            <a:graphicFrameLocks noGrp="1" noChangeAspect="1"/>
          </p:cNvGraphicFramePr>
          <p:nvPr>
            <p:ph idx="1"/>
          </p:nvPr>
        </p:nvGraphicFramePr>
        <p:xfrm>
          <a:off x="304800" y="3200400"/>
          <a:ext cx="8686800" cy="601663"/>
        </p:xfrm>
        <a:graphic>
          <a:graphicData uri="http://schemas.openxmlformats.org/presentationml/2006/ole">
            <mc:AlternateContent xmlns:mc="http://schemas.openxmlformats.org/markup-compatibility/2006">
              <mc:Choice xmlns:v="urn:schemas-microsoft-com:vml" Requires="v">
                <p:oleObj name="Visio" r:id="rId2" imgW="5509517" imgH="380553" progId="Visio.Drawing.11">
                  <p:embed/>
                </p:oleObj>
              </mc:Choice>
              <mc:Fallback>
                <p:oleObj name="Visio" r:id="rId2" imgW="5509517" imgH="380553" progId="Visio.Drawing.11">
                  <p:embed/>
                  <p:pic>
                    <p:nvPicPr>
                      <p:cNvPr id="2969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00400"/>
                        <a:ext cx="868680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a:t>Decorators and Starbuzz</a:t>
            </a:r>
          </a:p>
        </p:txBody>
      </p:sp>
      <p:sp>
        <p:nvSpPr>
          <p:cNvPr id="30723" name="Rectangle 3"/>
          <p:cNvSpPr>
            <a:spLocks noGrp="1" noChangeArrowheads="1"/>
          </p:cNvSpPr>
          <p:nvPr>
            <p:ph type="body" idx="1"/>
          </p:nvPr>
        </p:nvSpPr>
        <p:spPr/>
        <p:txBody>
          <a:bodyPr/>
          <a:lstStyle/>
          <a:p>
            <a:pPr eaLnBrk="1" hangingPunct="1">
              <a:lnSpc>
                <a:spcPct val="80000"/>
              </a:lnSpc>
            </a:pPr>
            <a:r>
              <a:rPr lang="en-US" altLang="en-US" sz="2800"/>
              <a:t>Suppose you want a </a:t>
            </a:r>
            <a:r>
              <a:rPr lang="en-US" altLang="en-US" sz="2800" b="1"/>
              <a:t>DarkRoast Mocha Whip</a:t>
            </a:r>
          </a:p>
          <a:p>
            <a:pPr eaLnBrk="1" hangingPunct="1">
              <a:lnSpc>
                <a:spcPct val="80000"/>
              </a:lnSpc>
            </a:pPr>
            <a:r>
              <a:rPr lang="en-US" altLang="en-US" sz="2800"/>
              <a:t>The base component object is </a:t>
            </a:r>
            <a:r>
              <a:rPr lang="en-US" altLang="en-US" sz="2800" b="1"/>
              <a:t>DarkRoast</a:t>
            </a:r>
          </a:p>
          <a:p>
            <a:pPr eaLnBrk="1" hangingPunct="1">
              <a:lnSpc>
                <a:spcPct val="80000"/>
              </a:lnSpc>
            </a:pPr>
            <a:r>
              <a:rPr lang="en-US" altLang="en-US" sz="2800"/>
              <a:t>You can wrap it in a </a:t>
            </a:r>
            <a:r>
              <a:rPr lang="en-US" altLang="en-US" sz="2800" b="1"/>
              <a:t>Mocha</a:t>
            </a:r>
            <a:r>
              <a:rPr lang="en-US" altLang="en-US" sz="2800"/>
              <a:t> decorator</a:t>
            </a:r>
          </a:p>
          <a:p>
            <a:pPr lvl="1" eaLnBrk="1" hangingPunct="1">
              <a:lnSpc>
                <a:spcPct val="80000"/>
              </a:lnSpc>
            </a:pPr>
            <a:r>
              <a:rPr lang="en-US" altLang="en-US" sz="2400"/>
              <a:t>Or do </a:t>
            </a:r>
            <a:r>
              <a:rPr lang="en-US" altLang="en-US" sz="2400" b="1"/>
              <a:t>Whip</a:t>
            </a:r>
            <a:r>
              <a:rPr lang="en-US" altLang="en-US" sz="2400"/>
              <a:t> first, shouldn’t matter</a:t>
            </a:r>
          </a:p>
          <a:p>
            <a:pPr eaLnBrk="1" hangingPunct="1">
              <a:lnSpc>
                <a:spcPct val="80000"/>
              </a:lnSpc>
            </a:pPr>
            <a:r>
              <a:rPr lang="en-US" altLang="en-US" sz="2800"/>
              <a:t>Then wrap it in a </a:t>
            </a:r>
            <a:r>
              <a:rPr lang="en-US" altLang="en-US" sz="2800" b="1"/>
              <a:t>Whip</a:t>
            </a:r>
            <a:r>
              <a:rPr lang="en-US" altLang="en-US" sz="2800"/>
              <a:t> decorator</a:t>
            </a:r>
          </a:p>
          <a:p>
            <a:pPr lvl="1" eaLnBrk="1" hangingPunct="1">
              <a:lnSpc>
                <a:spcPct val="80000"/>
              </a:lnSpc>
            </a:pPr>
            <a:r>
              <a:rPr lang="en-US" altLang="en-US" sz="2400" b="1"/>
              <a:t>Whip.cost( )</a:t>
            </a:r>
            <a:r>
              <a:rPr lang="en-US" altLang="en-US" sz="2400"/>
              <a:t> calls </a:t>
            </a:r>
            <a:r>
              <a:rPr lang="en-US" altLang="en-US" sz="2400" b="1"/>
              <a:t>Mocha.cost( )</a:t>
            </a:r>
            <a:r>
              <a:rPr lang="en-US" altLang="en-US" sz="2400"/>
              <a:t> which calls </a:t>
            </a:r>
            <a:r>
              <a:rPr lang="en-US" altLang="en-US" sz="2400" b="1"/>
              <a:t>DarkRoast.cost( )</a:t>
            </a:r>
          </a:p>
          <a:p>
            <a:pPr lvl="1" eaLnBrk="1" hangingPunct="1">
              <a:lnSpc>
                <a:spcPct val="80000"/>
              </a:lnSpc>
            </a:pPr>
            <a:r>
              <a:rPr lang="en-US" altLang="en-US" sz="2400"/>
              <a:t>The total cost is accumulated and returned</a:t>
            </a:r>
          </a:p>
          <a:p>
            <a:pPr eaLnBrk="1" hangingPunct="1">
              <a:lnSpc>
                <a:spcPct val="80000"/>
              </a:lnSpc>
            </a:pPr>
            <a:r>
              <a:rPr lang="en-US" altLang="en-US" sz="2800"/>
              <a:t>The composite object can be used anywhere a </a:t>
            </a:r>
            <a:r>
              <a:rPr lang="en-US" altLang="en-US" sz="2800" b="1"/>
              <a:t>Beverage</a:t>
            </a:r>
            <a:r>
              <a:rPr lang="en-US" altLang="en-US" sz="2800"/>
              <a:t> can! (p. 88-89)</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ltLang="en-US"/>
              <a:t>Decorators and StarBuzz</a:t>
            </a:r>
            <a:br>
              <a:rPr lang="en-US" altLang="en-US"/>
            </a:br>
            <a:r>
              <a:rPr lang="en-US" altLang="en-US" sz="2800" i="1"/>
              <a:t>Object Sketch View</a:t>
            </a:r>
            <a:endParaRPr lang="en-US" altLang="en-US"/>
          </a:p>
        </p:txBody>
      </p:sp>
      <p:graphicFrame>
        <p:nvGraphicFramePr>
          <p:cNvPr id="31747" name="Object 5"/>
          <p:cNvGraphicFramePr>
            <a:graphicFrameLocks noGrp="1" noChangeAspect="1"/>
          </p:cNvGraphicFramePr>
          <p:nvPr>
            <p:ph idx="1"/>
          </p:nvPr>
        </p:nvGraphicFramePr>
        <p:xfrm>
          <a:off x="685800" y="3124200"/>
          <a:ext cx="7772400" cy="866775"/>
        </p:xfrm>
        <a:graphic>
          <a:graphicData uri="http://schemas.openxmlformats.org/presentationml/2006/ole">
            <mc:AlternateContent xmlns:mc="http://schemas.openxmlformats.org/markup-compatibility/2006">
              <mc:Choice xmlns:v="urn:schemas-microsoft-com:vml" Requires="v">
                <p:oleObj name="Visio" r:id="rId2" imgW="3420968" imgH="380553" progId="Visio.Drawing.11">
                  <p:embed/>
                </p:oleObj>
              </mc:Choice>
              <mc:Fallback>
                <p:oleObj name="Visio" r:id="rId2" imgW="3420968" imgH="380553" progId="Visio.Drawing.11">
                  <p:embed/>
                  <p:pic>
                    <p:nvPicPr>
                      <p:cNvPr id="3174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24200"/>
                        <a:ext cx="77724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OO Design 101</a:t>
            </a:r>
          </a:p>
        </p:txBody>
      </p:sp>
      <p:sp>
        <p:nvSpPr>
          <p:cNvPr id="7171" name="Rectangle 3"/>
          <p:cNvSpPr>
            <a:spLocks noGrp="1" noChangeArrowheads="1"/>
          </p:cNvSpPr>
          <p:nvPr>
            <p:ph type="body" idx="1"/>
          </p:nvPr>
        </p:nvSpPr>
        <p:spPr/>
        <p:txBody>
          <a:bodyPr/>
          <a:lstStyle/>
          <a:p>
            <a:pPr eaLnBrk="1" hangingPunct="1"/>
            <a:r>
              <a:rPr lang="en-US" altLang="en-US" dirty="0"/>
              <a:t>A </a:t>
            </a:r>
            <a:r>
              <a:rPr lang="en-US" altLang="en-US" b="1" dirty="0" err="1"/>
              <a:t>BorderedWindow</a:t>
            </a:r>
            <a:r>
              <a:rPr lang="en-US" altLang="en-US" dirty="0"/>
              <a:t> is most assuredly a </a:t>
            </a:r>
            <a:r>
              <a:rPr lang="en-US" altLang="en-US" b="1" dirty="0"/>
              <a:t>Window</a:t>
            </a:r>
          </a:p>
          <a:p>
            <a:pPr lvl="1" eaLnBrk="1" hangingPunct="1"/>
            <a:r>
              <a:rPr lang="en-US" altLang="en-US" dirty="0"/>
              <a:t>Sounds like an “is-a” to me!</a:t>
            </a:r>
          </a:p>
          <a:p>
            <a:pPr eaLnBrk="1" hangingPunct="1"/>
            <a:r>
              <a:rPr lang="en-US" altLang="en-US" dirty="0"/>
              <a:t>Ditto </a:t>
            </a:r>
            <a:r>
              <a:rPr lang="en-US" altLang="en-US" b="1" dirty="0" err="1"/>
              <a:t>ScrollableWindow</a:t>
            </a:r>
            <a:endParaRPr lang="en-US" altLang="en-US" b="1" dirty="0"/>
          </a:p>
          <a:p>
            <a:pPr lvl="1" eaLnBrk="1" hangingPunct="1"/>
            <a:r>
              <a:rPr lang="en-US" altLang="en-US" dirty="0"/>
              <a:t>Sort of obvious, no?</a:t>
            </a:r>
          </a:p>
        </p:txBody>
      </p:sp>
      <p:pic>
        <p:nvPicPr>
          <p:cNvPr id="2" name="Picture 1"/>
          <p:cNvPicPr>
            <a:picLocks noChangeAspect="1"/>
          </p:cNvPicPr>
          <p:nvPr/>
        </p:nvPicPr>
        <p:blipFill>
          <a:blip r:embed="rId2"/>
          <a:stretch>
            <a:fillRect/>
          </a:stretch>
        </p:blipFill>
        <p:spPr>
          <a:xfrm>
            <a:off x="5943600" y="3055502"/>
            <a:ext cx="3057525" cy="3611998"/>
          </a:xfrm>
          <a:prstGeom prst="rect">
            <a:avLst/>
          </a:prstGeom>
        </p:spPr>
      </p:pic>
      <p:sp>
        <p:nvSpPr>
          <p:cNvPr id="3" name="Slide Number Placeholder 2"/>
          <p:cNvSpPr>
            <a:spLocks noGrp="1"/>
          </p:cNvSpPr>
          <p:nvPr>
            <p:ph type="sldNum" sz="quarter" idx="11"/>
          </p:nvPr>
        </p:nvSpPr>
        <p:spPr/>
        <p:txBody>
          <a:bodyPr/>
          <a:lstStyle/>
          <a:p>
            <a:pPr>
              <a:defRPr/>
            </a:pPr>
            <a:fld id="{CA1CDA66-AAB9-40A1-A52D-CD6D108D0377}" type="slidenum">
              <a:rPr lang="en-US" smtClean="0"/>
              <a:pPr>
                <a:defRPr/>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7" dur="500"/>
                                        <p:tgtEl>
                                          <p:spTgt spid="71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0" dur="500"/>
                                        <p:tgtEl>
                                          <p:spTgt spid="717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a:t>Dynamic Coffee!</a:t>
            </a:r>
          </a:p>
        </p:txBody>
      </p:sp>
      <p:sp>
        <p:nvSpPr>
          <p:cNvPr id="32771" name="Rectangle 3"/>
          <p:cNvSpPr>
            <a:spLocks noGrp="1" noChangeArrowheads="1"/>
          </p:cNvSpPr>
          <p:nvPr>
            <p:ph type="body" idx="1"/>
          </p:nvPr>
        </p:nvSpPr>
        <p:spPr/>
        <p:txBody>
          <a:bodyPr/>
          <a:lstStyle/>
          <a:p>
            <a:pPr eaLnBrk="1" hangingPunct="1"/>
            <a:r>
              <a:rPr lang="en-US" altLang="en-US" dirty="0"/>
              <a:t>Writing the code: P. 95-98</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726267"/>
            <a:ext cx="3133725" cy="3273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t>No Dumb Questions</a:t>
            </a:r>
          </a:p>
        </p:txBody>
      </p:sp>
      <p:sp>
        <p:nvSpPr>
          <p:cNvPr id="50179" name="Rectangle 3"/>
          <p:cNvSpPr>
            <a:spLocks noGrp="1" noChangeArrowheads="1"/>
          </p:cNvSpPr>
          <p:nvPr>
            <p:ph type="body" idx="1"/>
          </p:nvPr>
        </p:nvSpPr>
        <p:spPr/>
        <p:txBody>
          <a:bodyPr/>
          <a:lstStyle/>
          <a:p>
            <a:pPr eaLnBrk="1" hangingPunct="1"/>
            <a:r>
              <a:rPr lang="en-US" altLang="en-US" sz="1600" dirty="0"/>
              <a:t>Page 99 </a:t>
            </a:r>
          </a:p>
          <a:p>
            <a:pPr eaLnBrk="1" hangingPunct="1"/>
            <a:r>
              <a:rPr lang="en-US" altLang="en-US" sz="1600" dirty="0"/>
              <a:t>Q1: Does a Decorator have to implement ALL the methods of a base class, even if it only cares about decorating one of them?</a:t>
            </a:r>
          </a:p>
          <a:p>
            <a:pPr eaLnBrk="1" hangingPunct="1"/>
            <a:r>
              <a:rPr lang="en-US" altLang="en-US" sz="1600" dirty="0"/>
              <a:t>Q2: Does the order of decoration matter?</a:t>
            </a:r>
          </a:p>
          <a:p>
            <a:pPr eaLnBrk="1" hangingPunct="1"/>
            <a:r>
              <a:rPr lang="en-US" altLang="en-US" sz="1600" dirty="0"/>
              <a:t>Q3: What does this mean for adding Mocha to tea?</a:t>
            </a:r>
          </a:p>
          <a:p>
            <a:pPr lvl="1" eaLnBrk="1" hangingPunct="1"/>
            <a:r>
              <a:rPr lang="en-US" altLang="en-US" sz="1400" dirty="0"/>
              <a:t>You can’t forbid it easily</a:t>
            </a:r>
          </a:p>
          <a:p>
            <a:pPr lvl="1" eaLnBrk="1" hangingPunct="1"/>
            <a:r>
              <a:rPr lang="en-US" altLang="en-US" sz="1400" dirty="0"/>
              <a:t>If someone wants mocha in their tea, you have to let them do it – or change your design</a:t>
            </a:r>
          </a:p>
          <a:p>
            <a:pPr lvl="1" eaLnBrk="1" hangingPunct="1"/>
            <a:r>
              <a:rPr lang="en-US" altLang="en-US" sz="1400" dirty="0"/>
              <a:t>Or you could have </a:t>
            </a:r>
            <a:r>
              <a:rPr lang="en-US" altLang="en-US" sz="1400" dirty="0" err="1"/>
              <a:t>CoffeeDecorators</a:t>
            </a:r>
            <a:r>
              <a:rPr lang="en-US" altLang="en-US" sz="1400" dirty="0"/>
              <a:t>, </a:t>
            </a:r>
            <a:r>
              <a:rPr lang="en-US" altLang="en-US" sz="1400" dirty="0" err="1"/>
              <a:t>TeaDecorators</a:t>
            </a:r>
            <a:r>
              <a:rPr lang="en-US" altLang="en-US" sz="1400" dirty="0"/>
              <a:t>, and </a:t>
            </a:r>
            <a:r>
              <a:rPr lang="en-US" altLang="en-US" sz="1400" dirty="0" err="1"/>
              <a:t>SoupDecorators</a:t>
            </a:r>
            <a:endParaRPr lang="en-US" altLang="en-US" sz="1400" dirty="0"/>
          </a:p>
          <a:p>
            <a:pPr lvl="2" eaLnBrk="1" hangingPunct="1"/>
            <a:r>
              <a:rPr lang="en-US" altLang="en-US" sz="1200" dirty="0"/>
              <a:t>Not so bad as long as there isn’t a great deal of overlap…</a:t>
            </a:r>
          </a:p>
          <a:p>
            <a:pPr eaLnBrk="1" hangingPunct="1"/>
            <a:r>
              <a:rPr lang="en-US" altLang="en-US" sz="1800" dirty="0"/>
              <a:t>Q4: What if the condiments cost differently depending on the type of beverage?</a:t>
            </a:r>
          </a:p>
          <a:p>
            <a:pPr lvl="1" eaLnBrk="1" hangingPunct="1"/>
            <a:r>
              <a:rPr lang="en-US" altLang="en-US" sz="1600" dirty="0"/>
              <a:t>The decorator could query the type of the object it surrounds</a:t>
            </a:r>
          </a:p>
          <a:p>
            <a:pPr lvl="1" eaLnBrk="1" hangingPunct="1"/>
            <a:r>
              <a:rPr lang="en-US" altLang="en-US" sz="1600" dirty="0"/>
              <a:t>Or you could have different types of Decorators</a:t>
            </a:r>
          </a:p>
          <a:p>
            <a:pPr lvl="1" eaLnBrk="1" hangingPunct="1"/>
            <a:r>
              <a:rPr lang="en-US" altLang="en-US" sz="1600" dirty="0"/>
              <a:t>Either way, it’s not ideal (you aren’t quite programming to the interface)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7" dur="500"/>
                                        <p:tgtEl>
                                          <p:spTgt spid="50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pRg st="2" end="2"/>
                                            </p:txEl>
                                          </p:spTgt>
                                        </p:tgtEl>
                                        <p:attrNameLst>
                                          <p:attrName>style.visibility</p:attrName>
                                        </p:attrNameLst>
                                      </p:cBhvr>
                                      <p:to>
                                        <p:strVal val="visible"/>
                                      </p:to>
                                    </p:set>
                                    <p:animEffect transition="in" filter="blinds(horizontal)">
                                      <p:cBhvr>
                                        <p:cTn id="12" dur="500"/>
                                        <p:tgtEl>
                                          <p:spTgt spid="50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179">
                                            <p:txEl>
                                              <p:pRg st="3" end="3"/>
                                            </p:txEl>
                                          </p:spTgt>
                                        </p:tgtEl>
                                        <p:attrNameLst>
                                          <p:attrName>style.visibility</p:attrName>
                                        </p:attrNameLst>
                                      </p:cBhvr>
                                      <p:to>
                                        <p:strVal val="visible"/>
                                      </p:to>
                                    </p:set>
                                    <p:animEffect transition="in" filter="blinds(horizontal)">
                                      <p:cBhvr>
                                        <p:cTn id="17" dur="500"/>
                                        <p:tgtEl>
                                          <p:spTgt spid="501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0179">
                                            <p:txEl>
                                              <p:pRg st="4" end="4"/>
                                            </p:txEl>
                                          </p:spTgt>
                                        </p:tgtEl>
                                        <p:attrNameLst>
                                          <p:attrName>style.visibility</p:attrName>
                                        </p:attrNameLst>
                                      </p:cBhvr>
                                      <p:to>
                                        <p:strVal val="visible"/>
                                      </p:to>
                                    </p:set>
                                    <p:animEffect transition="in" filter="blinds(horizontal)">
                                      <p:cBhvr>
                                        <p:cTn id="22" dur="500"/>
                                        <p:tgtEl>
                                          <p:spTgt spid="501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0179">
                                            <p:txEl>
                                              <p:pRg st="5" end="5"/>
                                            </p:txEl>
                                          </p:spTgt>
                                        </p:tgtEl>
                                        <p:attrNameLst>
                                          <p:attrName>style.visibility</p:attrName>
                                        </p:attrNameLst>
                                      </p:cBhvr>
                                      <p:to>
                                        <p:strVal val="visible"/>
                                      </p:to>
                                    </p:set>
                                    <p:animEffect transition="in" filter="blinds(horizontal)">
                                      <p:cBhvr>
                                        <p:cTn id="27" dur="500"/>
                                        <p:tgtEl>
                                          <p:spTgt spid="501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0179">
                                            <p:txEl>
                                              <p:pRg st="6" end="6"/>
                                            </p:txEl>
                                          </p:spTgt>
                                        </p:tgtEl>
                                        <p:attrNameLst>
                                          <p:attrName>style.visibility</p:attrName>
                                        </p:attrNameLst>
                                      </p:cBhvr>
                                      <p:to>
                                        <p:strVal val="visible"/>
                                      </p:to>
                                    </p:set>
                                    <p:animEffect transition="in" filter="blinds(horizontal)">
                                      <p:cBhvr>
                                        <p:cTn id="32" dur="500"/>
                                        <p:tgtEl>
                                          <p:spTgt spid="501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0179">
                                            <p:txEl>
                                              <p:pRg st="7" end="7"/>
                                            </p:txEl>
                                          </p:spTgt>
                                        </p:tgtEl>
                                        <p:attrNameLst>
                                          <p:attrName>style.visibility</p:attrName>
                                        </p:attrNameLst>
                                      </p:cBhvr>
                                      <p:to>
                                        <p:strVal val="visible"/>
                                      </p:to>
                                    </p:set>
                                    <p:animEffect transition="in" filter="blinds(horizontal)">
                                      <p:cBhvr>
                                        <p:cTn id="37" dur="500"/>
                                        <p:tgtEl>
                                          <p:spTgt spid="5017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0179">
                                            <p:txEl>
                                              <p:pRg st="8" end="8"/>
                                            </p:txEl>
                                          </p:spTgt>
                                        </p:tgtEl>
                                        <p:attrNameLst>
                                          <p:attrName>style.visibility</p:attrName>
                                        </p:attrNameLst>
                                      </p:cBhvr>
                                      <p:to>
                                        <p:strVal val="visible"/>
                                      </p:to>
                                    </p:set>
                                    <p:animEffect transition="in" filter="blinds(horizontal)">
                                      <p:cBhvr>
                                        <p:cTn id="42" dur="500"/>
                                        <p:tgtEl>
                                          <p:spTgt spid="5017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0179">
                                            <p:txEl>
                                              <p:pRg st="9" end="9"/>
                                            </p:txEl>
                                          </p:spTgt>
                                        </p:tgtEl>
                                        <p:attrNameLst>
                                          <p:attrName>style.visibility</p:attrName>
                                        </p:attrNameLst>
                                      </p:cBhvr>
                                      <p:to>
                                        <p:strVal val="visible"/>
                                      </p:to>
                                    </p:set>
                                    <p:animEffect transition="in" filter="blinds(horizontal)">
                                      <p:cBhvr>
                                        <p:cTn id="47" dur="500"/>
                                        <p:tgtEl>
                                          <p:spTgt spid="5017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0179">
                                            <p:txEl>
                                              <p:pRg st="10" end="10"/>
                                            </p:txEl>
                                          </p:spTgt>
                                        </p:tgtEl>
                                        <p:attrNameLst>
                                          <p:attrName>style.visibility</p:attrName>
                                        </p:attrNameLst>
                                      </p:cBhvr>
                                      <p:to>
                                        <p:strVal val="visible"/>
                                      </p:to>
                                    </p:set>
                                    <p:animEffect transition="in" filter="blinds(horizontal)">
                                      <p:cBhvr>
                                        <p:cTn id="52" dur="500"/>
                                        <p:tgtEl>
                                          <p:spTgt spid="5017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0179">
                                            <p:txEl>
                                              <p:pRg st="11" end="11"/>
                                            </p:txEl>
                                          </p:spTgt>
                                        </p:tgtEl>
                                        <p:attrNameLst>
                                          <p:attrName>style.visibility</p:attrName>
                                        </p:attrNameLst>
                                      </p:cBhvr>
                                      <p:to>
                                        <p:strVal val="visible"/>
                                      </p:to>
                                    </p:set>
                                    <p:animEffect transition="in" filter="blinds(horizontal)">
                                      <p:cBhvr>
                                        <p:cTn id="57" dur="500"/>
                                        <p:tgtEl>
                                          <p:spTgt spid="5017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Inheritance vs. Composition</a:t>
            </a:r>
          </a:p>
        </p:txBody>
      </p:sp>
      <p:sp>
        <p:nvSpPr>
          <p:cNvPr id="34819" name="Content Placeholder 2"/>
          <p:cNvSpPr>
            <a:spLocks noGrp="1"/>
          </p:cNvSpPr>
          <p:nvPr>
            <p:ph idx="1"/>
          </p:nvPr>
        </p:nvSpPr>
        <p:spPr/>
        <p:txBody>
          <a:bodyPr/>
          <a:lstStyle/>
          <a:p>
            <a:r>
              <a:rPr lang="en-US" altLang="en-US"/>
              <a:t>“Favor Composition over Inheritance”</a:t>
            </a:r>
          </a:p>
          <a:p>
            <a:r>
              <a:rPr lang="en-US" altLang="en-US"/>
              <a:t>Which does the Decorator use?</a:t>
            </a:r>
          </a:p>
          <a:p>
            <a:r>
              <a:rPr lang="en-US" altLang="en-US"/>
              <a:t>How does it support this principle?</a:t>
            </a:r>
          </a:p>
          <a:p>
            <a:endParaRPr lang="en-US" altLang="en-US"/>
          </a:p>
          <a:p>
            <a:r>
              <a:rPr lang="en-US" altLang="en-US"/>
              <a:t>P. 93</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Condiments, Revisited</a:t>
            </a:r>
          </a:p>
        </p:txBody>
      </p:sp>
      <p:sp>
        <p:nvSpPr>
          <p:cNvPr id="3" name="Content Placeholder 2"/>
          <p:cNvSpPr>
            <a:spLocks noGrp="1"/>
          </p:cNvSpPr>
          <p:nvPr>
            <p:ph idx="1"/>
          </p:nvPr>
        </p:nvSpPr>
        <p:spPr/>
        <p:txBody>
          <a:bodyPr/>
          <a:lstStyle/>
          <a:p>
            <a:r>
              <a:rPr lang="en-US" altLang="en-US" sz="2400" dirty="0"/>
              <a:t>Couldn’t the coffee object simply have a list of Condiments?</a:t>
            </a:r>
          </a:p>
          <a:p>
            <a:pPr lvl="1"/>
            <a:r>
              <a:rPr lang="en-US" altLang="en-US" sz="2000" dirty="0"/>
              <a:t>That’s composition, right?</a:t>
            </a:r>
          </a:p>
          <a:p>
            <a:r>
              <a:rPr lang="en-US" altLang="en-US" sz="2400" dirty="0"/>
              <a:t>In this case, yes.</a:t>
            </a:r>
          </a:p>
          <a:p>
            <a:pPr lvl="1"/>
            <a:r>
              <a:rPr lang="en-US" altLang="en-US" sz="2000" dirty="0"/>
              <a:t>Other cases would not work well with a list of attributes</a:t>
            </a:r>
          </a:p>
          <a:p>
            <a:pPr lvl="1"/>
            <a:r>
              <a:rPr lang="en-US" altLang="en-US" sz="2000" dirty="0"/>
              <a:t>See Program 3.</a:t>
            </a:r>
          </a:p>
          <a:p>
            <a:pPr lvl="1"/>
            <a:r>
              <a:rPr lang="en-US" altLang="en-US" sz="2000" dirty="0"/>
              <a:t>But then the coffee object needs to know about its condiments:</a:t>
            </a:r>
          </a:p>
          <a:p>
            <a:pPr lvl="2"/>
            <a:r>
              <a:rPr lang="en-US" altLang="en-US" sz="1600" dirty="0"/>
              <a:t>In calculating cost</a:t>
            </a:r>
          </a:p>
          <a:p>
            <a:pPr lvl="2"/>
            <a:r>
              <a:rPr lang="en-US" altLang="en-US" sz="1600" dirty="0"/>
              <a:t>AND in displaying its Description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(Show plain example)</a:t>
            </a:r>
          </a:p>
        </p:txBody>
      </p:sp>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34</a:t>
            </a:fld>
            <a:endParaRPr lang="en-US"/>
          </a:p>
        </p:txBody>
      </p:sp>
    </p:spTree>
    <p:extLst>
      <p:ext uri="{BB962C8B-B14F-4D97-AF65-F5344CB8AC3E}">
        <p14:creationId xmlns:p14="http://schemas.microsoft.com/office/powerpoint/2010/main" val="528734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Coffee on the Cheap</a:t>
            </a:r>
          </a:p>
        </p:txBody>
      </p:sp>
      <p:sp>
        <p:nvSpPr>
          <p:cNvPr id="3" name="Content Placeholder 2"/>
          <p:cNvSpPr>
            <a:spLocks noGrp="1"/>
          </p:cNvSpPr>
          <p:nvPr>
            <p:ph idx="1"/>
          </p:nvPr>
        </p:nvSpPr>
        <p:spPr/>
        <p:txBody>
          <a:bodyPr/>
          <a:lstStyle/>
          <a:p>
            <a:endParaRPr lang="en-US" altLang="en-US" sz="2800" dirty="0"/>
          </a:p>
          <a:p>
            <a:r>
              <a:rPr lang="en-US" altLang="en-US" sz="2800" dirty="0"/>
              <a:t>You found a </a:t>
            </a:r>
            <a:r>
              <a:rPr lang="en-US" altLang="en-US" sz="2800" dirty="0" err="1"/>
              <a:t>Starbuzz</a:t>
            </a:r>
            <a:r>
              <a:rPr lang="en-US" altLang="en-US" sz="2800" dirty="0"/>
              <a:t> discount coupon online!</a:t>
            </a:r>
          </a:p>
          <a:p>
            <a:r>
              <a:rPr lang="en-US" altLang="en-US" sz="2800" dirty="0"/>
              <a:t>How do we support it?</a:t>
            </a:r>
          </a:p>
          <a:p>
            <a:r>
              <a:rPr lang="en-US" altLang="en-US" sz="2800" dirty="0"/>
              <a:t>A simple discount decorator!</a:t>
            </a:r>
          </a:p>
          <a:p>
            <a:pPr lvl="1"/>
            <a:r>
              <a:rPr lang="en-US" altLang="en-US" sz="2400" dirty="0"/>
              <a:t>(files: Discount1)</a:t>
            </a:r>
          </a:p>
          <a:p>
            <a:endParaRPr lang="en-US" altLang="en-US" sz="2800" dirty="0"/>
          </a:p>
          <a:p>
            <a:r>
              <a:rPr lang="en-US" altLang="en-US" sz="2800" dirty="0"/>
              <a:t>Later:</a:t>
            </a:r>
            <a:endParaRPr lang="en-US" altLang="en-US" sz="2400" dirty="0"/>
          </a:p>
          <a:p>
            <a:pPr lvl="1"/>
            <a:r>
              <a:rPr lang="en-US" altLang="en-US" sz="2400" dirty="0"/>
              <a:t>Is it possible to apply it to just part of the drink?</a:t>
            </a:r>
          </a:p>
        </p:txBody>
      </p:sp>
      <p:pic>
        <p:nvPicPr>
          <p:cNvPr id="2" name="Picture 1"/>
          <p:cNvPicPr>
            <a:picLocks noChangeAspect="1"/>
          </p:cNvPicPr>
          <p:nvPr/>
        </p:nvPicPr>
        <p:blipFill>
          <a:blip r:embed="rId2"/>
          <a:stretch>
            <a:fillRect/>
          </a:stretch>
        </p:blipFill>
        <p:spPr>
          <a:xfrm>
            <a:off x="5824537" y="76200"/>
            <a:ext cx="2862263" cy="2444346"/>
          </a:xfrm>
          <a:prstGeom prst="rect">
            <a:avLst/>
          </a:prstGeom>
        </p:spPr>
      </p:pic>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t>Discount Questions</a:t>
            </a:r>
          </a:p>
        </p:txBody>
      </p:sp>
      <p:sp>
        <p:nvSpPr>
          <p:cNvPr id="3" name="Content Placeholder 2"/>
          <p:cNvSpPr>
            <a:spLocks noGrp="1"/>
          </p:cNvSpPr>
          <p:nvPr>
            <p:ph idx="1"/>
          </p:nvPr>
        </p:nvSpPr>
        <p:spPr/>
        <p:txBody>
          <a:bodyPr/>
          <a:lstStyle/>
          <a:p>
            <a:r>
              <a:rPr lang="en-US" altLang="en-US" sz="2400" dirty="0"/>
              <a:t>We checked that a discount had been applied </a:t>
            </a:r>
            <a:r>
              <a:rPr lang="en-US" altLang="en-US" sz="2400" b="1" dirty="0"/>
              <a:t>outside</a:t>
            </a:r>
            <a:r>
              <a:rPr lang="en-US" altLang="en-US" sz="2400" dirty="0"/>
              <a:t> the decorated object. What if the context had changed (and we had to ask the decorated object itself?)</a:t>
            </a:r>
          </a:p>
          <a:p>
            <a:r>
              <a:rPr lang="en-US" altLang="en-US" sz="2400" dirty="0"/>
              <a:t>What if we wanted to remove the Discount decorator?</a:t>
            </a:r>
          </a:p>
          <a:p>
            <a:r>
              <a:rPr lang="en-US" altLang="en-US" sz="2400" dirty="0"/>
              <a:t>Lessons:</a:t>
            </a:r>
          </a:p>
          <a:p>
            <a:pPr lvl="1"/>
            <a:r>
              <a:rPr lang="en-US" altLang="en-US" sz="2000" dirty="0"/>
              <a:t>Visibility into the type of decorations breaks encapsulation</a:t>
            </a:r>
          </a:p>
          <a:p>
            <a:pPr lvl="1"/>
            <a:r>
              <a:rPr lang="en-US" altLang="en-US" sz="2000" dirty="0"/>
              <a:t>Undoing decorations is ugly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Different Sizes</a:t>
            </a:r>
          </a:p>
        </p:txBody>
      </p:sp>
      <p:sp>
        <p:nvSpPr>
          <p:cNvPr id="38915" name="Rectangle 3"/>
          <p:cNvSpPr>
            <a:spLocks noGrp="1" noChangeArrowheads="1"/>
          </p:cNvSpPr>
          <p:nvPr>
            <p:ph type="body" idx="1"/>
          </p:nvPr>
        </p:nvSpPr>
        <p:spPr/>
        <p:txBody>
          <a:bodyPr/>
          <a:lstStyle/>
          <a:p>
            <a:pPr eaLnBrk="1" hangingPunct="1"/>
            <a:r>
              <a:rPr lang="en-US" altLang="en-US" dirty="0"/>
              <a:t>P. 99</a:t>
            </a:r>
          </a:p>
          <a:p>
            <a:pPr eaLnBrk="1" hangingPunct="1"/>
            <a:r>
              <a:rPr lang="en-US" altLang="en-US" dirty="0"/>
              <a:t>Supersize me!!!</a:t>
            </a:r>
          </a:p>
          <a:p>
            <a:pPr eaLnBrk="1" hangingPunct="1"/>
            <a:endParaRPr lang="en-US" altLang="en-US" dirty="0"/>
          </a:p>
          <a:p>
            <a:pPr eaLnBrk="1" hangingPunct="1"/>
            <a:r>
              <a:rPr lang="en-US" altLang="en-US" dirty="0"/>
              <a:t>What’s wrong with the solution presented in the book? (p. 99, 107)</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69900"/>
            <a:ext cx="33528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a:t>Variation #3</a:t>
            </a:r>
          </a:p>
        </p:txBody>
      </p:sp>
      <p:sp>
        <p:nvSpPr>
          <p:cNvPr id="39939" name="Rectangle 3"/>
          <p:cNvSpPr>
            <a:spLocks noGrp="1" noChangeArrowheads="1"/>
          </p:cNvSpPr>
          <p:nvPr>
            <p:ph type="body" idx="1"/>
          </p:nvPr>
        </p:nvSpPr>
        <p:spPr/>
        <p:txBody>
          <a:bodyPr/>
          <a:lstStyle/>
          <a:p>
            <a:pPr eaLnBrk="1" hangingPunct="1"/>
            <a:r>
              <a:rPr lang="en-US" altLang="en-US" sz="2800" dirty="0"/>
              <a:t>Suppose you want to find out what type of beverage you have, regardless of its condiments?</a:t>
            </a:r>
          </a:p>
          <a:p>
            <a:pPr lvl="1" eaLnBrk="1" hangingPunct="1"/>
            <a:r>
              <a:rPr lang="en-US" altLang="en-US" sz="2400" dirty="0"/>
              <a:t>I want to know if I have a Dark Roast or a Decaf…</a:t>
            </a:r>
          </a:p>
          <a:p>
            <a:pPr eaLnBrk="1" hangingPunct="1"/>
            <a:r>
              <a:rPr lang="en-US" altLang="en-US" sz="2800" dirty="0"/>
              <a:t>Let’s try to implement that…</a:t>
            </a:r>
          </a:p>
          <a:p>
            <a:pPr lvl="1" eaLnBrk="1" hangingPunct="1"/>
            <a:r>
              <a:rPr lang="en-US" altLang="en-US" sz="2400" dirty="0"/>
              <a:t>(files: </a:t>
            </a:r>
            <a:r>
              <a:rPr lang="en-US" altLang="en-US" sz="2400" dirty="0" err="1"/>
              <a:t>basetype</a:t>
            </a:r>
            <a:r>
              <a:rPr lang="en-US" altLang="en-US" sz="2400" dirty="0"/>
              <a:t>)</a:t>
            </a:r>
          </a:p>
          <a:p>
            <a:pPr lvl="1" eaLnBrk="1" hangingPunct="1"/>
            <a:r>
              <a:rPr lang="en-US" altLang="en-US" sz="2400" dirty="0"/>
              <a:t>Note: </a:t>
            </a:r>
            <a:r>
              <a:rPr lang="en-US" altLang="en-US" sz="2400" dirty="0" err="1"/>
              <a:t>btype</a:t>
            </a:r>
            <a:r>
              <a:rPr lang="en-US" altLang="en-US" sz="2400" dirty="0"/>
              <a:t>() method in the </a:t>
            </a:r>
            <a:r>
              <a:rPr lang="en-US" altLang="en-US" sz="2400" dirty="0" err="1"/>
              <a:t>BeverageDecorator</a:t>
            </a:r>
            <a:r>
              <a:rPr lang="en-US" altLang="en-US" sz="2400" dirty="0"/>
              <a:t> class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Variation #4</a:t>
            </a:r>
          </a:p>
        </p:txBody>
      </p:sp>
      <p:sp>
        <p:nvSpPr>
          <p:cNvPr id="40963" name="Rectangle 3"/>
          <p:cNvSpPr>
            <a:spLocks noGrp="1" noChangeArrowheads="1"/>
          </p:cNvSpPr>
          <p:nvPr>
            <p:ph type="body" idx="1"/>
          </p:nvPr>
        </p:nvSpPr>
        <p:spPr>
          <a:xfrm>
            <a:off x="457200" y="1981200"/>
            <a:ext cx="8229600" cy="4038600"/>
          </a:xfrm>
        </p:spPr>
        <p:txBody>
          <a:bodyPr/>
          <a:lstStyle/>
          <a:p>
            <a:pPr eaLnBrk="1" hangingPunct="1"/>
            <a:r>
              <a:rPr lang="en-US" altLang="en-US" sz="2800" dirty="0"/>
              <a:t>The description now prints:</a:t>
            </a:r>
          </a:p>
          <a:p>
            <a:pPr lvl="1" eaLnBrk="1" hangingPunct="1"/>
            <a:r>
              <a:rPr lang="en-US" altLang="en-US" sz="2400" dirty="0"/>
              <a:t>Dark Roast, Sugar, Milk</a:t>
            </a:r>
          </a:p>
          <a:p>
            <a:pPr eaLnBrk="1" hangingPunct="1"/>
            <a:r>
              <a:rPr lang="en-US" altLang="en-US" sz="2800" dirty="0"/>
              <a:t>But if there are no condiments, how do I print:</a:t>
            </a:r>
          </a:p>
          <a:p>
            <a:pPr lvl="1" eaLnBrk="1" hangingPunct="1"/>
            <a:r>
              <a:rPr lang="en-US" altLang="en-US" sz="2400" dirty="0"/>
              <a:t>Dark Roast, Black</a:t>
            </a:r>
          </a:p>
          <a:p>
            <a:pPr eaLnBrk="1" hangingPunct="1"/>
            <a:r>
              <a:rPr lang="en-US" altLang="en-US" sz="2800" dirty="0"/>
              <a:t>Let’s try it…</a:t>
            </a:r>
          </a:p>
          <a:p>
            <a:pPr lvl="1" eaLnBrk="1" hangingPunct="1"/>
            <a:r>
              <a:rPr lang="en-US" altLang="en-US" sz="2400" dirty="0" err="1"/>
              <a:t>IsBlack</a:t>
            </a:r>
            <a:r>
              <a:rPr lang="en-US" altLang="en-US" sz="2400" dirty="0"/>
              <a:t>: What’s wrong with this solution?</a:t>
            </a:r>
          </a:p>
          <a:p>
            <a:pPr lvl="1" eaLnBrk="1" hangingPunct="1"/>
            <a:r>
              <a:rPr lang="en-US" altLang="en-US" sz="2400" dirty="0"/>
              <a:t>IsBlack2: maybe better. Why?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Our Simple Hierarchy</a:t>
            </a:r>
          </a:p>
        </p:txBody>
      </p:sp>
      <p:graphicFrame>
        <p:nvGraphicFramePr>
          <p:cNvPr id="6147" name="Object 6"/>
          <p:cNvGraphicFramePr>
            <a:graphicFrameLocks noGrp="1" noChangeAspect="1"/>
          </p:cNvGraphicFramePr>
          <p:nvPr>
            <p:ph sz="half" idx="2"/>
          </p:nvPr>
        </p:nvGraphicFramePr>
        <p:xfrm>
          <a:off x="1828800" y="1885950"/>
          <a:ext cx="5181600" cy="3759200"/>
        </p:xfrm>
        <a:graphic>
          <a:graphicData uri="http://schemas.openxmlformats.org/presentationml/2006/ole">
            <mc:AlternateContent xmlns:mc="http://schemas.openxmlformats.org/markup-compatibility/2006">
              <mc:Choice xmlns:v="urn:schemas-microsoft-com:vml" Requires="v">
                <p:oleObj name="Visio" r:id="rId2" imgW="3267601" imgH="2369402" progId="Visio.Drawing.11">
                  <p:embed/>
                </p:oleObj>
              </mc:Choice>
              <mc:Fallback>
                <p:oleObj name="Visio" r:id="rId2" imgW="3267601" imgH="2369402" progId="Visio.Drawing.11">
                  <p:embed/>
                  <p:pic>
                    <p:nvPicPr>
                      <p:cNvPr id="614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85950"/>
                        <a:ext cx="51816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D7FDE771-2D1B-4B53-90A1-7BA29F8E078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dirty="0"/>
              <a:t>Variation #5</a:t>
            </a:r>
          </a:p>
        </p:txBody>
      </p:sp>
      <p:sp>
        <p:nvSpPr>
          <p:cNvPr id="35843" name="Rectangle 3"/>
          <p:cNvSpPr>
            <a:spLocks noGrp="1" noChangeArrowheads="1"/>
          </p:cNvSpPr>
          <p:nvPr>
            <p:ph type="body" idx="1"/>
          </p:nvPr>
        </p:nvSpPr>
        <p:spPr/>
        <p:txBody>
          <a:bodyPr/>
          <a:lstStyle/>
          <a:p>
            <a:pPr eaLnBrk="1" hangingPunct="1">
              <a:defRPr/>
            </a:pPr>
            <a:r>
              <a:rPr lang="en-US" sz="2800" dirty="0"/>
              <a:t>Our special this week is Dark Roast, so we give a 5% discount for condiments on a Dark Roast.</a:t>
            </a:r>
          </a:p>
          <a:p>
            <a:pPr eaLnBrk="1" hangingPunct="1">
              <a:defRPr/>
            </a:pPr>
            <a:r>
              <a:rPr lang="en-US" sz="2800" dirty="0"/>
              <a:t>How do we do that?</a:t>
            </a:r>
          </a:p>
          <a:p>
            <a:pPr lvl="1" eaLnBrk="1" hangingPunct="1">
              <a:defRPr/>
            </a:pPr>
            <a:r>
              <a:rPr lang="en-US" sz="2400" dirty="0"/>
              <a:t>(Discount2)</a:t>
            </a:r>
          </a:p>
          <a:p>
            <a:pPr lvl="1" eaLnBrk="1" hangingPunct="1">
              <a:defRPr/>
            </a:pPr>
            <a:r>
              <a:rPr lang="en-US" sz="2400" dirty="0"/>
              <a:t>Design issue?</a:t>
            </a:r>
          </a:p>
          <a:p>
            <a:pPr lvl="2" eaLnBrk="1" hangingPunct="1">
              <a:defRPr/>
            </a:pPr>
            <a:r>
              <a:rPr lang="en-US" sz="1600" dirty="0"/>
              <a:t>(what principle does it violate?)</a:t>
            </a:r>
          </a:p>
          <a:p>
            <a:pPr eaLnBrk="1" hangingPunct="1">
              <a:defRPr/>
            </a:pPr>
            <a:endParaRPr lang="en-US" sz="2800" dirty="0"/>
          </a:p>
          <a:p>
            <a:pPr marL="0" indent="0" eaLnBrk="1" hangingPunct="1">
              <a:buNone/>
              <a:defRPr/>
            </a:pPr>
            <a:endParaRPr lang="en-US" sz="2800" dirty="0"/>
          </a:p>
          <a:p>
            <a:pPr marL="0" indent="0" eaLnBrk="1" hangingPunct="1">
              <a:buFont typeface="Wingdings" pitchFamily="2" charset="2"/>
              <a:buNone/>
              <a:defRPr/>
            </a:pPr>
            <a:endParaRPr lang="en-US" sz="2800" dirty="0"/>
          </a:p>
        </p:txBody>
      </p:sp>
      <p:pic>
        <p:nvPicPr>
          <p:cNvPr id="3" name="Picture 2"/>
          <p:cNvPicPr>
            <a:picLocks noChangeAspect="1"/>
          </p:cNvPicPr>
          <p:nvPr/>
        </p:nvPicPr>
        <p:blipFill>
          <a:blip r:embed="rId3"/>
          <a:stretch>
            <a:fillRect/>
          </a:stretch>
        </p:blipFill>
        <p:spPr>
          <a:xfrm>
            <a:off x="4724400" y="3497489"/>
            <a:ext cx="4191000" cy="2369911"/>
          </a:xfrm>
          <a:prstGeom prst="rect">
            <a:avLst/>
          </a:prstGeom>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40</a:t>
            </a:fld>
            <a:endParaRPr lang="en-US"/>
          </a:p>
        </p:txBody>
      </p:sp>
    </p:spTree>
    <p:extLst>
      <p:ext uri="{BB962C8B-B14F-4D97-AF65-F5344CB8AC3E}">
        <p14:creationId xmlns:p14="http://schemas.microsoft.com/office/powerpoint/2010/main" val="1490537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More Variations</a:t>
            </a:r>
          </a:p>
        </p:txBody>
      </p:sp>
      <p:sp>
        <p:nvSpPr>
          <p:cNvPr id="43011" name="Rectangle 3"/>
          <p:cNvSpPr>
            <a:spLocks noGrp="1" noChangeArrowheads="1"/>
          </p:cNvSpPr>
          <p:nvPr>
            <p:ph type="body" idx="1"/>
          </p:nvPr>
        </p:nvSpPr>
        <p:spPr/>
        <p:txBody>
          <a:bodyPr/>
          <a:lstStyle/>
          <a:p>
            <a:pPr eaLnBrk="1" hangingPunct="1"/>
            <a:r>
              <a:rPr lang="en-US" altLang="en-US"/>
              <a:t>A decorator can add new methods</a:t>
            </a:r>
          </a:p>
          <a:p>
            <a:pPr lvl="1" eaLnBrk="1" hangingPunct="1"/>
            <a:r>
              <a:rPr lang="en-US" altLang="en-US"/>
              <a:t>Not the usual case</a:t>
            </a:r>
          </a:p>
          <a:p>
            <a:pPr lvl="1" eaLnBrk="1" hangingPunct="1"/>
            <a:r>
              <a:rPr lang="en-US" altLang="en-US"/>
              <a:t>Usually, it embellishes existing functionality</a:t>
            </a:r>
          </a:p>
          <a:p>
            <a:pPr lvl="1" eaLnBrk="1" hangingPunct="1"/>
            <a:r>
              <a:rPr lang="en-US" altLang="en-US"/>
              <a:t>But this is the case with Java’s I/O</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a:t>Java’s I/O Layout</a:t>
            </a:r>
          </a:p>
        </p:txBody>
      </p:sp>
      <p:sp>
        <p:nvSpPr>
          <p:cNvPr id="44035" name="Rectangle 3"/>
          <p:cNvSpPr>
            <a:spLocks noGrp="1" noChangeArrowheads="1"/>
          </p:cNvSpPr>
          <p:nvPr>
            <p:ph type="body" idx="1"/>
          </p:nvPr>
        </p:nvSpPr>
        <p:spPr/>
        <p:txBody>
          <a:bodyPr/>
          <a:lstStyle/>
          <a:p>
            <a:pPr eaLnBrk="1" hangingPunct="1"/>
            <a:r>
              <a:rPr lang="en-US" altLang="en-US"/>
              <a:t>Several decorators add functionality to the stream and reader/writer classes</a:t>
            </a:r>
          </a:p>
          <a:p>
            <a:pPr eaLnBrk="1" hangingPunct="1"/>
            <a:r>
              <a:rPr lang="en-US" altLang="en-US"/>
              <a:t>Example:</a:t>
            </a:r>
          </a:p>
          <a:p>
            <a:pPr lvl="1" eaLnBrk="1" hangingPunct="1"/>
            <a:r>
              <a:rPr lang="en-US" altLang="en-US" b="1"/>
              <a:t>readLine( )</a:t>
            </a:r>
            <a:r>
              <a:rPr lang="en-US" altLang="en-US"/>
              <a:t> is not in the superclasses</a:t>
            </a:r>
          </a:p>
          <a:p>
            <a:pPr lvl="1" eaLnBrk="1" hangingPunct="1"/>
            <a:r>
              <a:rPr lang="en-US" altLang="en-US"/>
              <a:t>It is added by </a:t>
            </a:r>
            <a:r>
              <a:rPr lang="en-US" altLang="en-US" b="1"/>
              <a:t>BufferedInputStream</a:t>
            </a:r>
            <a:r>
              <a:rPr lang="en-US" altLang="en-US"/>
              <a:t> and </a:t>
            </a:r>
            <a:r>
              <a:rPr lang="en-US" altLang="en-US" b="1"/>
              <a:t>BufferedReader</a:t>
            </a:r>
          </a:p>
          <a:p>
            <a:pPr eaLnBrk="1" hangingPunct="1"/>
            <a:r>
              <a:rPr lang="en-US" altLang="en-US"/>
              <a:t>See next slide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pPr eaLnBrk="1" hangingPunct="1"/>
            <a:r>
              <a:rPr lang="en-US" altLang="en-US"/>
              <a:t>Java I/O</a:t>
            </a:r>
          </a:p>
        </p:txBody>
      </p:sp>
      <p:pic>
        <p:nvPicPr>
          <p:cNvPr id="450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858000" cy="5265738"/>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6AABAED4-8AD1-4455-BCA6-30889659BFE7}"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Review</a:t>
            </a:r>
          </a:p>
        </p:txBody>
      </p:sp>
      <p:sp>
        <p:nvSpPr>
          <p:cNvPr id="3" name="Content Placeholder 2"/>
          <p:cNvSpPr>
            <a:spLocks noGrp="1"/>
          </p:cNvSpPr>
          <p:nvPr>
            <p:ph idx="1"/>
          </p:nvPr>
        </p:nvSpPr>
        <p:spPr/>
        <p:txBody>
          <a:bodyPr/>
          <a:lstStyle/>
          <a:p>
            <a:r>
              <a:rPr lang="en-US" dirty="0"/>
              <a:t>Open-Closed Principle</a:t>
            </a:r>
          </a:p>
        </p:txBody>
      </p:sp>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44</a:t>
            </a:fld>
            <a:endParaRPr lang="en-US"/>
          </a:p>
        </p:txBody>
      </p:sp>
    </p:spTree>
    <p:extLst>
      <p:ext uri="{BB962C8B-B14F-4D97-AF65-F5344CB8AC3E}">
        <p14:creationId xmlns:p14="http://schemas.microsoft.com/office/powerpoint/2010/main" val="24181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Counting Classes</a:t>
            </a:r>
          </a:p>
        </p:txBody>
      </p:sp>
      <p:sp>
        <p:nvSpPr>
          <p:cNvPr id="7171" name="Rectangle 3"/>
          <p:cNvSpPr>
            <a:spLocks noGrp="1" noChangeArrowheads="1"/>
          </p:cNvSpPr>
          <p:nvPr>
            <p:ph type="body" idx="1"/>
          </p:nvPr>
        </p:nvSpPr>
        <p:spPr/>
        <p:txBody>
          <a:bodyPr/>
          <a:lstStyle/>
          <a:p>
            <a:pPr eaLnBrk="1" hangingPunct="1">
              <a:lnSpc>
                <a:spcPct val="90000"/>
              </a:lnSpc>
            </a:pPr>
            <a:r>
              <a:rPr lang="en-US" altLang="en-US"/>
              <a:t>Note that the number of classes is quite predictable:</a:t>
            </a:r>
          </a:p>
          <a:p>
            <a:pPr lvl="1" eaLnBrk="1" hangingPunct="1">
              <a:lnSpc>
                <a:spcPct val="90000"/>
              </a:lnSpc>
            </a:pPr>
            <a:r>
              <a:rPr lang="en-US" altLang="en-US"/>
              <a:t>1 (= C(2,0)) for the root</a:t>
            </a:r>
          </a:p>
          <a:p>
            <a:pPr lvl="1" eaLnBrk="1" hangingPunct="1">
              <a:lnSpc>
                <a:spcPct val="90000"/>
              </a:lnSpc>
            </a:pPr>
            <a:r>
              <a:rPr lang="en-US" altLang="en-US"/>
              <a:t>2 (= C(2,1)) for the single-featured subclasses</a:t>
            </a:r>
          </a:p>
          <a:p>
            <a:pPr lvl="2" eaLnBrk="1" hangingPunct="1">
              <a:lnSpc>
                <a:spcPct val="90000"/>
              </a:lnSpc>
            </a:pPr>
            <a:r>
              <a:rPr lang="en-US" altLang="en-US"/>
              <a:t>2 features total, choosing 1 at a time</a:t>
            </a:r>
          </a:p>
          <a:p>
            <a:pPr lvl="1" eaLnBrk="1" hangingPunct="1">
              <a:lnSpc>
                <a:spcPct val="90000"/>
              </a:lnSpc>
            </a:pPr>
            <a:r>
              <a:rPr lang="en-US" altLang="en-US"/>
              <a:t>1 (=C(2,2)) for the leaf</a:t>
            </a:r>
          </a:p>
          <a:p>
            <a:pPr lvl="2" eaLnBrk="1" hangingPunct="1">
              <a:lnSpc>
                <a:spcPct val="90000"/>
              </a:lnSpc>
            </a:pPr>
            <a:r>
              <a:rPr lang="en-US" altLang="en-US"/>
              <a:t>Combines all features</a:t>
            </a:r>
          </a:p>
          <a:p>
            <a:pPr eaLnBrk="1" hangingPunct="1">
              <a:lnSpc>
                <a:spcPct val="90000"/>
              </a:lnSpc>
            </a:pPr>
            <a:r>
              <a:rPr lang="en-US" altLang="en-US"/>
              <a:t>Total of 4</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Evaluating Our Design</a:t>
            </a:r>
          </a:p>
        </p:txBody>
      </p:sp>
      <p:sp>
        <p:nvSpPr>
          <p:cNvPr id="8195" name="Rectangle 3"/>
          <p:cNvSpPr>
            <a:spLocks noGrp="1" noChangeArrowheads="1"/>
          </p:cNvSpPr>
          <p:nvPr>
            <p:ph type="body" idx="1"/>
          </p:nvPr>
        </p:nvSpPr>
        <p:spPr/>
        <p:txBody>
          <a:bodyPr/>
          <a:lstStyle/>
          <a:p>
            <a:pPr eaLnBrk="1" hangingPunct="1"/>
            <a:r>
              <a:rPr lang="en-US" altLang="en-US"/>
              <a:t>Ignore details of multiple inheritance</a:t>
            </a:r>
          </a:p>
          <a:p>
            <a:pPr lvl="1" eaLnBrk="1" hangingPunct="1"/>
            <a:r>
              <a:rPr lang="en-US" altLang="en-US"/>
              <a:t>We can always work around that</a:t>
            </a:r>
          </a:p>
          <a:p>
            <a:pPr eaLnBrk="1" hangingPunct="1"/>
            <a:r>
              <a:rPr lang="en-US" altLang="en-US"/>
              <a:t>Any other problems?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Problem #1</a:t>
            </a:r>
          </a:p>
        </p:txBody>
      </p:sp>
      <p:sp>
        <p:nvSpPr>
          <p:cNvPr id="12291" name="Rectangle 3"/>
          <p:cNvSpPr>
            <a:spLocks noGrp="1" noChangeArrowheads="1"/>
          </p:cNvSpPr>
          <p:nvPr>
            <p:ph type="body" idx="1"/>
          </p:nvPr>
        </p:nvSpPr>
        <p:spPr/>
        <p:txBody>
          <a:bodyPr/>
          <a:lstStyle/>
          <a:p>
            <a:pPr eaLnBrk="1" hangingPunct="1">
              <a:lnSpc>
                <a:spcPct val="90000"/>
              </a:lnSpc>
            </a:pPr>
            <a:r>
              <a:rPr lang="en-US" altLang="en-US" sz="2800"/>
              <a:t>The subclasses have operations that the </a:t>
            </a:r>
            <a:r>
              <a:rPr lang="en-US" altLang="en-US" sz="2800" b="1"/>
              <a:t>Window</a:t>
            </a:r>
            <a:r>
              <a:rPr lang="en-US" altLang="en-US" sz="2800"/>
              <a:t> superclass doesn’t</a:t>
            </a:r>
          </a:p>
          <a:p>
            <a:pPr lvl="1" eaLnBrk="1" hangingPunct="1">
              <a:lnSpc>
                <a:spcPct val="90000"/>
              </a:lnSpc>
            </a:pPr>
            <a:r>
              <a:rPr lang="en-US" altLang="en-US" sz="2400" b="1"/>
              <a:t>scroll</a:t>
            </a:r>
            <a:r>
              <a:rPr lang="en-US" altLang="en-US" sz="2400"/>
              <a:t>, for example</a:t>
            </a:r>
          </a:p>
          <a:p>
            <a:pPr lvl="1" eaLnBrk="1" hangingPunct="1">
              <a:lnSpc>
                <a:spcPct val="90000"/>
              </a:lnSpc>
            </a:pPr>
            <a:r>
              <a:rPr lang="en-US" altLang="en-US" sz="2400"/>
              <a:t>Not completely an “is-a”</a:t>
            </a:r>
          </a:p>
          <a:p>
            <a:pPr lvl="2" eaLnBrk="1" hangingPunct="1">
              <a:lnSpc>
                <a:spcPct val="90000"/>
              </a:lnSpc>
            </a:pPr>
            <a:r>
              <a:rPr lang="en-US" altLang="en-US" sz="2000"/>
              <a:t>But it isn’t unusual for a subclass to add operations; no biggie</a:t>
            </a:r>
          </a:p>
          <a:p>
            <a:pPr eaLnBrk="1" hangingPunct="1">
              <a:lnSpc>
                <a:spcPct val="90000"/>
              </a:lnSpc>
            </a:pPr>
            <a:r>
              <a:rPr lang="en-US" altLang="en-US" sz="2800"/>
              <a:t>We could put these methods in </a:t>
            </a:r>
            <a:r>
              <a:rPr lang="en-US" altLang="en-US" sz="2800" b="1"/>
              <a:t>Window</a:t>
            </a:r>
          </a:p>
          <a:p>
            <a:pPr lvl="1" eaLnBrk="1" hangingPunct="1">
              <a:lnSpc>
                <a:spcPct val="90000"/>
              </a:lnSpc>
            </a:pPr>
            <a:r>
              <a:rPr lang="en-US" altLang="en-US" sz="2400"/>
              <a:t>But they’d be no-ops in the subclasses that don’t use them</a:t>
            </a:r>
          </a:p>
          <a:p>
            <a:pPr lvl="1" eaLnBrk="1" hangingPunct="1">
              <a:lnSpc>
                <a:spcPct val="90000"/>
              </a:lnSpc>
            </a:pPr>
            <a:r>
              <a:rPr lang="en-US" altLang="en-US" sz="2400"/>
              <a:t>Someone isn’t encapsulating variation!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xEl>
                                              <p:pRg st="4" end="4"/>
                                            </p:txEl>
                                          </p:spTgt>
                                        </p:tgtEl>
                                        <p:attrNameLst>
                                          <p:attrName>style.visibility</p:attrName>
                                        </p:attrNameLst>
                                      </p:cBhvr>
                                      <p:to>
                                        <p:strVal val="visible"/>
                                      </p:to>
                                    </p:set>
                                    <p:animEffect transition="in" filter="blinds(horizontal)">
                                      <p:cBhvr>
                                        <p:cTn id="7" dur="500"/>
                                        <p:tgtEl>
                                          <p:spTgt spid="1229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1">
                                            <p:txEl>
                                              <p:pRg st="5" end="5"/>
                                            </p:txEl>
                                          </p:spTgt>
                                        </p:tgtEl>
                                        <p:attrNameLst>
                                          <p:attrName>style.visibility</p:attrName>
                                        </p:attrNameLst>
                                      </p:cBhvr>
                                      <p:to>
                                        <p:strVal val="visible"/>
                                      </p:to>
                                    </p:set>
                                    <p:animEffect transition="in" filter="blinds(horizontal)">
                                      <p:cBhvr>
                                        <p:cTn id="12" dur="500"/>
                                        <p:tgtEl>
                                          <p:spTgt spid="12291">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291">
                                            <p:txEl>
                                              <p:pRg st="6" end="6"/>
                                            </p:txEl>
                                          </p:spTgt>
                                        </p:tgtEl>
                                        <p:attrNameLst>
                                          <p:attrName>style.visibility</p:attrName>
                                        </p:attrNameLst>
                                      </p:cBhvr>
                                      <p:to>
                                        <p:strVal val="visible"/>
                                      </p:to>
                                    </p:set>
                                    <p:animEffect transition="in" filter="blinds(horizontal)">
                                      <p:cBhvr>
                                        <p:cTn id="15"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Problem #2</a:t>
            </a:r>
          </a:p>
        </p:txBody>
      </p:sp>
      <p:sp>
        <p:nvSpPr>
          <p:cNvPr id="10243" name="Rectangle 3"/>
          <p:cNvSpPr>
            <a:spLocks noGrp="1" noChangeArrowheads="1"/>
          </p:cNvSpPr>
          <p:nvPr>
            <p:ph type="body" idx="1"/>
          </p:nvPr>
        </p:nvSpPr>
        <p:spPr/>
        <p:txBody>
          <a:bodyPr/>
          <a:lstStyle/>
          <a:p>
            <a:pPr eaLnBrk="1" hangingPunct="1"/>
            <a:r>
              <a:rPr lang="en-US" altLang="en-US"/>
              <a:t>What if we need to add another important, independent windowing feature?</a:t>
            </a:r>
          </a:p>
          <a:p>
            <a:pPr lvl="1" eaLnBrk="1" hangingPunct="1"/>
            <a:r>
              <a:rPr lang="en-US" altLang="en-US" b="1"/>
              <a:t>WhizbangWindow</a:t>
            </a:r>
          </a:p>
          <a:p>
            <a:pPr eaLnBrk="1" hangingPunct="1"/>
            <a:r>
              <a:rPr lang="en-US" altLang="en-US"/>
              <a:t>What impact does this have on the hierarchy?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pPr eaLnBrk="1" hangingPunct="1"/>
            <a:r>
              <a:rPr lang="en-US" altLang="en-US"/>
              <a:t>Hierarchical “Progress”</a:t>
            </a:r>
          </a:p>
        </p:txBody>
      </p:sp>
      <p:graphicFrame>
        <p:nvGraphicFramePr>
          <p:cNvPr id="11267" name="Object 5"/>
          <p:cNvGraphicFramePr>
            <a:graphicFrameLocks noGrp="1" noChangeAspect="1"/>
          </p:cNvGraphicFramePr>
          <p:nvPr>
            <p:ph idx="1"/>
          </p:nvPr>
        </p:nvGraphicFramePr>
        <p:xfrm>
          <a:off x="1828800" y="1544638"/>
          <a:ext cx="5257800" cy="4976812"/>
        </p:xfrm>
        <a:graphic>
          <a:graphicData uri="http://schemas.openxmlformats.org/presentationml/2006/ole">
            <mc:AlternateContent xmlns:mc="http://schemas.openxmlformats.org/markup-compatibility/2006">
              <mc:Choice xmlns:v="urn:schemas-microsoft-com:vml" Requires="v">
                <p:oleObj name="Visio" r:id="rId2" imgW="4387936" imgH="4152505" progId="Visio.Drawing.11">
                  <p:embed/>
                </p:oleObj>
              </mc:Choice>
              <mc:Fallback>
                <p:oleObj name="Visio" r:id="rId2" imgW="4387936" imgH="4152505" progId="Visio.Drawing.11">
                  <p:embed/>
                  <p:pic>
                    <p:nvPicPr>
                      <p:cNvPr id="1126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44638"/>
                        <a:ext cx="5257800" cy="497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9</a:t>
            </a:fld>
            <a:endParaRPr lang="en-US"/>
          </a:p>
        </p:txBody>
      </p:sp>
    </p:spTree>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4372</TotalTime>
  <Words>1808</Words>
  <Application>Microsoft Office PowerPoint</Application>
  <PresentationFormat>On-screen Show (4:3)</PresentationFormat>
  <Paragraphs>280</Paragraphs>
  <Slides>44</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1" baseType="lpstr">
      <vt:lpstr>Arial</vt:lpstr>
      <vt:lpstr>Arial Black</vt:lpstr>
      <vt:lpstr>Calibri</vt:lpstr>
      <vt:lpstr>Times New Roman</vt:lpstr>
      <vt:lpstr>Wingdings</vt:lpstr>
      <vt:lpstr>Pixel</vt:lpstr>
      <vt:lpstr>Visio</vt:lpstr>
      <vt:lpstr>Design Patterns</vt:lpstr>
      <vt:lpstr>OO Design Redux</vt:lpstr>
      <vt:lpstr>OO Design 101</vt:lpstr>
      <vt:lpstr>Our Simple Hierarchy</vt:lpstr>
      <vt:lpstr>Counting Classes</vt:lpstr>
      <vt:lpstr>Evaluating Our Design</vt:lpstr>
      <vt:lpstr>Problem #1</vt:lpstr>
      <vt:lpstr>Problem #2</vt:lpstr>
      <vt:lpstr>Hierarchical “Progress”</vt:lpstr>
      <vt:lpstr>Definitely Counting Classes</vt:lpstr>
      <vt:lpstr>Looking Ahead</vt:lpstr>
      <vt:lpstr>An Alternative?</vt:lpstr>
      <vt:lpstr>Starbuzz Coffee</vt:lpstr>
      <vt:lpstr>Principles???</vt:lpstr>
      <vt:lpstr>Another Attempt</vt:lpstr>
      <vt:lpstr>A Better Hierarchy?</vt:lpstr>
      <vt:lpstr>Take #2, Calculating Cost</vt:lpstr>
      <vt:lpstr>Evaluating Take #2</vt:lpstr>
      <vt:lpstr>Evaluating Take #2 continued</vt:lpstr>
      <vt:lpstr>Designing for Change</vt:lpstr>
      <vt:lpstr>Inheritance -- Review</vt:lpstr>
      <vt:lpstr>The Open-Closed Principle</vt:lpstr>
      <vt:lpstr>Both Open and Closed???</vt:lpstr>
      <vt:lpstr>The Decorator Pattern Structural</vt:lpstr>
      <vt:lpstr>The Decorator Pattern: From POSA, V4 (Pattern-Oriented Software Architecture)</vt:lpstr>
      <vt:lpstr>Class Sketch</vt:lpstr>
      <vt:lpstr>Object Sketch</vt:lpstr>
      <vt:lpstr>Decorators and Starbuzz</vt:lpstr>
      <vt:lpstr>Decorators and StarBuzz Object Sketch View</vt:lpstr>
      <vt:lpstr>Dynamic Coffee!</vt:lpstr>
      <vt:lpstr>No Dumb Questions</vt:lpstr>
      <vt:lpstr>Inheritance vs. Composition</vt:lpstr>
      <vt:lpstr>Condiments, Revisited</vt:lpstr>
      <vt:lpstr>PowerPoint Presentation</vt:lpstr>
      <vt:lpstr>Coffee on the Cheap</vt:lpstr>
      <vt:lpstr>Discount Questions</vt:lpstr>
      <vt:lpstr>Different Sizes</vt:lpstr>
      <vt:lpstr>Variation #3</vt:lpstr>
      <vt:lpstr>Variation #4</vt:lpstr>
      <vt:lpstr>Variation #5</vt:lpstr>
      <vt:lpstr>More Variations</vt:lpstr>
      <vt:lpstr>Java’s I/O Layout</vt:lpstr>
      <vt:lpstr>Java I/O</vt:lpstr>
      <vt:lpstr>Principles Review</vt:lpstr>
    </vt:vector>
  </TitlesOfParts>
  <Company>UVSC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Chuck Allison</dc:creator>
  <cp:lastModifiedBy>Neil Harrison</cp:lastModifiedBy>
  <cp:revision>107</cp:revision>
  <dcterms:created xsi:type="dcterms:W3CDTF">2005-09-10T23:48:04Z</dcterms:created>
  <dcterms:modified xsi:type="dcterms:W3CDTF">2022-09-22T22:56:58Z</dcterms:modified>
</cp:coreProperties>
</file>